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79" r:id="rId2"/>
    <p:sldId id="335" r:id="rId3"/>
    <p:sldId id="412" r:id="rId4"/>
    <p:sldId id="931" r:id="rId5"/>
    <p:sldId id="932" r:id="rId6"/>
    <p:sldId id="933" r:id="rId7"/>
    <p:sldId id="936" r:id="rId8"/>
    <p:sldId id="937" r:id="rId9"/>
    <p:sldId id="938" r:id="rId10"/>
    <p:sldId id="940" r:id="rId11"/>
    <p:sldId id="942" r:id="rId12"/>
    <p:sldId id="930" r:id="rId13"/>
    <p:sldId id="944" r:id="rId14"/>
    <p:sldId id="943" r:id="rId15"/>
    <p:sldId id="945" r:id="rId16"/>
    <p:sldId id="947" r:id="rId17"/>
    <p:sldId id="948" r:id="rId18"/>
    <p:sldId id="952" r:id="rId19"/>
    <p:sldId id="953" r:id="rId20"/>
    <p:sldId id="954" r:id="rId21"/>
    <p:sldId id="955" r:id="rId22"/>
    <p:sldId id="956" r:id="rId23"/>
    <p:sldId id="957" r:id="rId24"/>
    <p:sldId id="958" r:id="rId25"/>
    <p:sldId id="959" r:id="rId26"/>
    <p:sldId id="960" r:id="rId27"/>
    <p:sldId id="962" r:id="rId28"/>
    <p:sldId id="961" r:id="rId29"/>
    <p:sldId id="86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FF"/>
    <a:srgbClr val="0000FF"/>
    <a:srgbClr val="FFD8D8"/>
    <a:srgbClr val="FF00FF"/>
    <a:srgbClr val="FA220C"/>
    <a:srgbClr val="ABBEEC"/>
    <a:srgbClr val="F67B29"/>
    <a:srgbClr val="7E0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2844" autoAdjust="0"/>
  </p:normalViewPr>
  <p:slideViewPr>
    <p:cSldViewPr snapToGrid="0">
      <p:cViewPr varScale="1">
        <p:scale>
          <a:sx n="91" d="100"/>
          <a:sy n="91" d="100"/>
        </p:scale>
        <p:origin x="79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B4580-07F8-4EE6-81A1-51BACD88345C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FDC2F-C0D0-49DA-99D9-B68EAB2CC6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16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0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51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zh-CN" altLang="en-US" dirty="0"/>
              <a:t>是单独一个的投影结果。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对于实际应用还可以设定多个</a:t>
            </a:r>
            <a:r>
              <a:rPr lang="en-US" altLang="zh-CN" dirty="0"/>
              <a:t>w</a:t>
            </a:r>
            <a:r>
              <a:rPr lang="zh-CN" altLang="en-US" dirty="0"/>
              <a:t>，进行投影。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8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E[</a:t>
            </a:r>
            <a:r>
              <a:rPr lang="en-US" altLang="zh-CN" dirty="0" err="1"/>
              <a:t>s|y</a:t>
            </a:r>
            <a:r>
              <a:rPr lang="en-US" altLang="zh-CN" dirty="0"/>
              <a:t>=1]</a:t>
            </a:r>
            <a:r>
              <a:rPr lang="zh-CN" altLang="en-US"/>
              <a:t>是投影以后的样本均值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710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投影到</a:t>
            </a:r>
            <a:r>
              <a:rPr lang="en-US" altLang="zh-CN" dirty="0"/>
              <a:t>s</a:t>
            </a:r>
            <a:r>
              <a:rPr lang="zh-CN" altLang="en-US" dirty="0"/>
              <a:t>以后，再看</a:t>
            </a:r>
            <a:r>
              <a:rPr lang="en-US" altLang="zh-CN" dirty="0"/>
              <a:t>+1</a:t>
            </a:r>
            <a:r>
              <a:rPr lang="zh-CN" altLang="en-US" dirty="0"/>
              <a:t>和</a:t>
            </a:r>
            <a:r>
              <a:rPr lang="en-US" altLang="zh-CN" dirty="0"/>
              <a:t>-1</a:t>
            </a:r>
            <a:r>
              <a:rPr lang="zh-CN" altLang="en-US"/>
              <a:t>类之间的类间差异。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5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0" lang="en-US" altLang="zh-CN" sz="1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</m:oMath>
                </a14:m>
                <a:r>
                  <a:rPr lang="zh-CN" altLang="en-US" dirty="0"/>
                  <a:t>在只关注投影向量方向的前提下，这一项可以视为常数。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〖(</a:t>
                </a:r>
                <a:r>
                  <a:rPr lang="zh-CN" altLang="en-US" sz="1200" b="1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𝝁</a:t>
                </a:r>
                <a:r>
                  <a:rPr lang="en-US" altLang="zh-CN" sz="1200" b="1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1−</a:t>
                </a:r>
                <a:r>
                  <a:rPr lang="zh-CN" altLang="en-US" sz="1200" b="1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𝝁</a:t>
                </a:r>
                <a:r>
                  <a:rPr lang="en-US" altLang="zh-CN" sz="1200" b="1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_(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−1)</a:t>
                </a:r>
                <a:r>
                  <a:rPr lang="en-US" altLang="zh-CN" sz="1200" b="1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)〗^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𝑇</a:t>
                </a: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𝒘</a:t>
                </a:r>
                <a:r>
                  <a:rPr lang="zh-CN" altLang="en-US" dirty="0"/>
                  <a:t>在只关注投影向量方向的前提下，这一项可以视为常数。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2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altLang="zh-CN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2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2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200" dirty="0">
                    <a:solidFill>
                      <a:srgbClr val="000000"/>
                    </a:solidFill>
                    <a:latin typeface="Arial-BoldMT"/>
                  </a:rPr>
                  <a:t> 两个类别均值点投影以后的中点。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𝑠^′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=(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sz="1200" b="1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𝒘^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∗〗^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𝑇</a:t>
                </a:r>
                <a:r>
                  <a:rPr lang="en-US" altLang="zh-CN" sz="1200" b="1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zh-CN" altLang="en-US" sz="1200" b="1" i="0">
                    <a:latin typeface="Cambria Math" panose="02040503050406030204" pitchFamily="18" charset="0"/>
                  </a:rPr>
                  <a:t>𝝁</a:t>
                </a:r>
                <a:r>
                  <a:rPr lang="en-US" altLang="zh-CN" sz="1200" b="1" i="0">
                    <a:latin typeface="Cambria Math" panose="02040503050406030204" pitchFamily="18" charset="0"/>
                  </a:rPr>
                  <a:t>_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1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+</a:t>
                </a:r>
                <a:r>
                  <a:rPr lang="zh-CN" altLang="en-US" sz="1200" b="1" i="0">
                    <a:latin typeface="Cambria Math" panose="02040503050406030204" pitchFamily="18" charset="0"/>
                  </a:rPr>
                  <a:t>𝝁</a:t>
                </a:r>
                <a:r>
                  <a:rPr lang="en-US" altLang="zh-CN" sz="1200" b="1" i="0">
                    <a:latin typeface="Cambria Math" panose="02040503050406030204" pitchFamily="18" charset="0"/>
                  </a:rPr>
                  <a:t>_(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−1)</a:t>
                </a:r>
                <a:r>
                  <a:rPr lang="en-US" altLang="zh-CN" sz="1200" b="1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)/2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-BoldMT"/>
                  </a:rPr>
                  <a:t> 两个类别均值点投影以后的中点。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FDC2F-C0D0-49DA-99D9-B68EAB2CC6D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6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99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F8E74-9C04-43EC-B268-D3C0C73A25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hyperlink" Target="http://pic.hust.edu.cn/single/index/_class/4/1428?c=&#21326;&#20013;&#22823;&#19968;&#26223;" TargetMode="External"/><Relationship Id="rId3" Type="http://schemas.openxmlformats.org/officeDocument/2006/relationships/hyperlink" Target="http://pic.hust.edu.cn/single/index/_class/0/803?c=&#21326;&#20013;&#22823;&#19968;&#26223;" TargetMode="External"/><Relationship Id="rId7" Type="http://schemas.openxmlformats.org/officeDocument/2006/relationships/hyperlink" Target="http://pic.hust.edu.cn/single/index/_class/3/1376?c=&#21326;&#20013;&#22823;&#19968;&#26223;" TargetMode="External"/><Relationship Id="rId12" Type="http://schemas.openxmlformats.org/officeDocument/2006/relationships/image" Target="../media/image7.jpeg"/><Relationship Id="rId2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11" Type="http://schemas.openxmlformats.org/officeDocument/2006/relationships/hyperlink" Target="http://pic.hust.edu.cn/single/index/_class/4/1421?c=&#21326;&#20013;&#22823;&#19968;&#26223;" TargetMode="External"/><Relationship Id="rId5" Type="http://schemas.openxmlformats.org/officeDocument/2006/relationships/hyperlink" Target="http://pic.hust.edu.cn/single/index/_class/2/1296?c=&#21326;&#20013;&#22823;&#19968;&#26223;" TargetMode="External"/><Relationship Id="rId15" Type="http://schemas.openxmlformats.org/officeDocument/2006/relationships/oleObject" Target="../embeddings/oleObject2.bin"/><Relationship Id="rId10" Type="http://schemas.openxmlformats.org/officeDocument/2006/relationships/image" Target="../media/image6.jpeg"/><Relationship Id="rId4" Type="http://schemas.openxmlformats.org/officeDocument/2006/relationships/image" Target="../media/image3.jpeg"/><Relationship Id="rId9" Type="http://schemas.openxmlformats.org/officeDocument/2006/relationships/hyperlink" Target="http://pic.hust.edu.cn/single/index/_class/3/1394?c=&#21326;&#20013;&#22823;&#19968;&#26223;" TargetMode="External"/><Relationship Id="rId14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2"/>
          <p:cNvGrpSpPr>
            <a:grpSpLocks/>
          </p:cNvGrpSpPr>
          <p:nvPr/>
        </p:nvGrpSpPr>
        <p:grpSpPr bwMode="auto">
          <a:xfrm>
            <a:off x="762001" y="2786063"/>
            <a:ext cx="11010900" cy="119062"/>
            <a:chOff x="288" y="1248"/>
            <a:chExt cx="5229" cy="96"/>
          </a:xfrm>
        </p:grpSpPr>
        <p:grpSp>
          <p:nvGrpSpPr>
            <p:cNvPr id="4" name="Group 368"/>
            <p:cNvGrpSpPr>
              <a:grpSpLocks/>
            </p:cNvGrpSpPr>
            <p:nvPr userDrawn="1"/>
          </p:nvGrpSpPr>
          <p:grpSpPr bwMode="auto">
            <a:xfrm>
              <a:off x="288" y="1248"/>
              <a:ext cx="5228" cy="96"/>
              <a:chOff x="192" y="498"/>
              <a:chExt cx="5376" cy="78"/>
            </a:xfrm>
          </p:grpSpPr>
          <p:sp>
            <p:nvSpPr>
              <p:cNvPr id="6" name="Rectangle 369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" name="Line 370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5" name="Picture 371" descr="Untitled-4 copy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Picture 429" descr="http://pic.hust.edu.cn/pic/nav/803.jp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177618" y="6143625"/>
            <a:ext cx="1680633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33" descr="http://pic.hust.edu.cn/pic/nav/1296.jpg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0511368" y="4598989"/>
            <a:ext cx="168063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35" descr="http://pic.hust.edu.cn/pic/nav/1376.jpg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10511368" y="6100764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37" descr="http://pic.hust.edu.cn/pic/nav/1394.jp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8858252" y="5386389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39" descr="http://pic.hust.edu.cn/pic/nav/1421.jpg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8858252" y="6127751"/>
            <a:ext cx="168063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41" descr="http://pic.hust.edu.cn/pic/nav/1428.jpg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0511368" y="5357814"/>
            <a:ext cx="168063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Object 442"/>
          <p:cNvGraphicFramePr>
            <a:graphicFrameLocks noChangeAspect="1"/>
          </p:cNvGraphicFramePr>
          <p:nvPr/>
        </p:nvGraphicFramePr>
        <p:xfrm>
          <a:off x="95251" y="34925"/>
          <a:ext cx="2063749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15" imgW="2247619" imgH="1685714" progId="PBrush">
                  <p:embed/>
                </p:oleObj>
              </mc:Choice>
              <mc:Fallback>
                <p:oleObj name="位图图像" r:id="rId15" imgW="2247619" imgH="1685714" progId="PBrush">
                  <p:embed/>
                  <p:pic>
                    <p:nvPicPr>
                      <p:cNvPr id="14" name="Object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1" y="34925"/>
                        <a:ext cx="2063749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857213" y="2285992"/>
            <a:ext cx="10668000" cy="533400"/>
          </a:xfrm>
        </p:spPr>
        <p:txBody>
          <a:bodyPr/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1" y="6596064"/>
            <a:ext cx="1191684" cy="244475"/>
          </a:xfrm>
        </p:spPr>
        <p:txBody>
          <a:bodyPr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16" name="Rectangle 37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064000" y="6596064"/>
            <a:ext cx="1117600" cy="2619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01B15-51C5-4543-8646-27AED7159C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7" name="Rectangle 374"/>
          <p:cNvSpPr>
            <a:spLocks noGrp="1" noChangeArrowheads="1"/>
          </p:cNvSpPr>
          <p:nvPr>
            <p:ph type="dt" sz="half" idx="12"/>
          </p:nvPr>
        </p:nvSpPr>
        <p:spPr>
          <a:xfrm>
            <a:off x="0" y="6596064"/>
            <a:ext cx="2540000" cy="2619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82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64153-0567-4266-A1CF-C858566996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10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64600" y="152400"/>
            <a:ext cx="2819400" cy="6248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8255000" cy="6248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14B58-9775-4ADF-8599-FCF19B5673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443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457914"/>
            <a:ext cx="12192000" cy="400110"/>
          </a:xfrm>
          <a:prstGeom prst="rect">
            <a:avLst/>
          </a:prstGeom>
          <a:solidFill>
            <a:schemeClr val="tx2">
              <a:alpha val="3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自动化学院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074400" y="6429396"/>
            <a:ext cx="1117600" cy="357166"/>
          </a:xfrm>
          <a:ln/>
        </p:spPr>
        <p:txBody>
          <a:bodyPr/>
          <a:lstStyle>
            <a:lvl1pPr>
              <a:defRPr sz="2000" b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1E287EE-1289-4991-82CE-EFE584F53F4F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74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31B8F-3516-42C3-83A0-0BE91B683E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553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6800" y="1066800"/>
            <a:ext cx="553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EEC58-89F5-441E-A838-5B7BA2476F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69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9BBF3-2E5D-4C72-85D8-0F814F1E61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39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6E4C9-78BD-4F77-9C38-0D0B943F93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741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B171D-A1F9-42E8-BD2B-16AA89E591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039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011E7-3EAE-47CA-A409-CC810C5F1C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44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88B96-F116-4CAD-A388-A6B52ED373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791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Freeform 126"/>
          <p:cNvSpPr>
            <a:spLocks/>
          </p:cNvSpPr>
          <p:nvPr/>
        </p:nvSpPr>
        <p:spPr bwMode="gray">
          <a:xfrm>
            <a:off x="-16933" y="342900"/>
            <a:ext cx="8043333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620000" y="648335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66400" y="6477000"/>
            <a:ext cx="1117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63D80F8-DC27-48CA-A22D-C490E65723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978400" y="6477000"/>
            <a:ext cx="2540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06400" y="1066800"/>
            <a:ext cx="11277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grpSp>
        <p:nvGrpSpPr>
          <p:cNvPr id="1033" name="Group 191"/>
          <p:cNvGrpSpPr>
            <a:grpSpLocks/>
          </p:cNvGrpSpPr>
          <p:nvPr/>
        </p:nvGrpSpPr>
        <p:grpSpPr bwMode="auto">
          <a:xfrm>
            <a:off x="406400" y="800101"/>
            <a:ext cx="11169651" cy="131763"/>
            <a:chOff x="192" y="498"/>
            <a:chExt cx="5376" cy="78"/>
          </a:xfrm>
        </p:grpSpPr>
        <p:grpSp>
          <p:nvGrpSpPr>
            <p:cNvPr id="1035" name="Group 192"/>
            <p:cNvGrpSpPr>
              <a:grpSpLocks/>
            </p:cNvGrpSpPr>
            <p:nvPr userDrawn="1"/>
          </p:nvGrpSpPr>
          <p:grpSpPr bwMode="auto">
            <a:xfrm>
              <a:off x="192" y="498"/>
              <a:ext cx="5376" cy="78"/>
              <a:chOff x="192" y="498"/>
              <a:chExt cx="5376" cy="78"/>
            </a:xfrm>
          </p:grpSpPr>
          <p:sp>
            <p:nvSpPr>
              <p:cNvPr id="1217" name="Rectangle 193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218" name="Line 194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1036" name="Picture 195" descr="Untitled-4 copy"/>
            <p:cNvPicPr>
              <a:picLocks noChangeAspect="1" noChangeArrowheads="1"/>
            </p:cNvPicPr>
            <p:nvPr userDrawn="1"/>
          </p:nvPicPr>
          <p:blipFill>
            <a:blip r:embed="rId13"/>
            <a:srcRect/>
            <a:stretch>
              <a:fillRect/>
            </a:stretch>
          </p:blipFill>
          <p:spPr bwMode="gray">
            <a:xfrm>
              <a:off x="300" y="504"/>
              <a:ext cx="7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06400" y="152401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graphicFrame>
        <p:nvGraphicFramePr>
          <p:cNvPr id="1026" name="Object 267"/>
          <p:cNvGraphicFramePr>
            <a:graphicFrameLocks noChangeAspect="1"/>
          </p:cNvGraphicFramePr>
          <p:nvPr/>
        </p:nvGraphicFramePr>
        <p:xfrm>
          <a:off x="10621433" y="42864"/>
          <a:ext cx="15240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14" imgW="2247619" imgH="1685714" progId="PBrush">
                  <p:embed/>
                </p:oleObj>
              </mc:Choice>
              <mc:Fallback>
                <p:oleObj name="位图图像" r:id="rId14" imgW="2247619" imgH="1685714" progId="PBrush">
                  <p:embed/>
                  <p:pic>
                    <p:nvPicPr>
                      <p:cNvPr id="1026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1433" y="42864"/>
                        <a:ext cx="15240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FD56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ED9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871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64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65.png"/><Relationship Id="rId5" Type="http://schemas.openxmlformats.org/officeDocument/2006/relationships/image" Target="../media/image49.png"/><Relationship Id="rId10" Type="http://schemas.openxmlformats.org/officeDocument/2006/relationships/image" Target="../media/image64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7.png"/><Relationship Id="rId7" Type="http://schemas.openxmlformats.org/officeDocument/2006/relationships/image" Target="../media/image6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49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9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2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5.png"/><Relationship Id="rId3" Type="http://schemas.openxmlformats.org/officeDocument/2006/relationships/image" Target="../media/image9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5" Type="http://schemas.openxmlformats.org/officeDocument/2006/relationships/image" Target="../media/image97.png"/><Relationship Id="rId10" Type="http://schemas.openxmlformats.org/officeDocument/2006/relationships/image" Target="../media/image94.png"/><Relationship Id="rId4" Type="http://schemas.openxmlformats.org/officeDocument/2006/relationships/image" Target="../media/image72.png"/><Relationship Id="rId9" Type="http://schemas.openxmlformats.org/officeDocument/2006/relationships/image" Target="../media/image84.png"/><Relationship Id="rId1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5.png"/><Relationship Id="rId7" Type="http://schemas.openxmlformats.org/officeDocument/2006/relationships/image" Target="../media/image16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67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.jpe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21" Type="http://schemas.openxmlformats.org/officeDocument/2006/relationships/image" Target="../media/image27.png"/><Relationship Id="rId7" Type="http://schemas.openxmlformats.org/officeDocument/2006/relationships/image" Target="../media/image167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9.png"/><Relationship Id="rId16" Type="http://schemas.openxmlformats.org/officeDocument/2006/relationships/image" Target="../media/image22.jpe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5" Type="http://schemas.openxmlformats.org/officeDocument/2006/relationships/image" Target="../media/image21.jpeg"/><Relationship Id="rId10" Type="http://schemas.openxmlformats.org/officeDocument/2006/relationships/image" Target="../media/image13.jpeg"/><Relationship Id="rId19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21" Type="http://schemas.openxmlformats.org/officeDocument/2006/relationships/image" Target="../media/image27.png"/><Relationship Id="rId7" Type="http://schemas.openxmlformats.org/officeDocument/2006/relationships/image" Target="../media/image167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9.png"/><Relationship Id="rId16" Type="http://schemas.openxmlformats.org/officeDocument/2006/relationships/image" Target="../media/image22.jpe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4.png"/><Relationship Id="rId24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21.jpeg"/><Relationship Id="rId23" Type="http://schemas.openxmlformats.org/officeDocument/2006/relationships/image" Target="../media/image29.png"/><Relationship Id="rId10" Type="http://schemas.openxmlformats.org/officeDocument/2006/relationships/image" Target="../media/image13.jpeg"/><Relationship Id="rId19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21" Type="http://schemas.openxmlformats.org/officeDocument/2006/relationships/image" Target="../media/image27.png"/><Relationship Id="rId7" Type="http://schemas.openxmlformats.org/officeDocument/2006/relationships/image" Target="../media/image167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9.png"/><Relationship Id="rId16" Type="http://schemas.openxmlformats.org/officeDocument/2006/relationships/image" Target="../media/image22.jpe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4.png"/><Relationship Id="rId24" Type="http://schemas.openxmlformats.org/officeDocument/2006/relationships/image" Target="../media/image31.png"/><Relationship Id="rId5" Type="http://schemas.openxmlformats.org/officeDocument/2006/relationships/image" Target="../media/image17.png"/><Relationship Id="rId15" Type="http://schemas.openxmlformats.org/officeDocument/2006/relationships/image" Target="../media/image21.jpeg"/><Relationship Id="rId23" Type="http://schemas.openxmlformats.org/officeDocument/2006/relationships/image" Target="../media/image29.png"/><Relationship Id="rId10" Type="http://schemas.openxmlformats.org/officeDocument/2006/relationships/image" Target="../media/image13.jpeg"/><Relationship Id="rId19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21" Type="http://schemas.openxmlformats.org/officeDocument/2006/relationships/image" Target="../media/image27.png"/><Relationship Id="rId7" Type="http://schemas.openxmlformats.org/officeDocument/2006/relationships/image" Target="../media/image167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9.png"/><Relationship Id="rId16" Type="http://schemas.openxmlformats.org/officeDocument/2006/relationships/image" Target="../media/image22.jpe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4.png"/><Relationship Id="rId24" Type="http://schemas.openxmlformats.org/officeDocument/2006/relationships/image" Target="../media/image31.png"/><Relationship Id="rId5" Type="http://schemas.openxmlformats.org/officeDocument/2006/relationships/image" Target="../media/image17.png"/><Relationship Id="rId15" Type="http://schemas.openxmlformats.org/officeDocument/2006/relationships/image" Target="../media/image21.jpeg"/><Relationship Id="rId23" Type="http://schemas.openxmlformats.org/officeDocument/2006/relationships/image" Target="../media/image29.png"/><Relationship Id="rId10" Type="http://schemas.openxmlformats.org/officeDocument/2006/relationships/image" Target="../media/image13.jpeg"/><Relationship Id="rId19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71764" y="2038135"/>
            <a:ext cx="3248472" cy="747712"/>
          </a:xfrm>
        </p:spPr>
        <p:txBody>
          <a:bodyPr/>
          <a:lstStyle/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zh-CN" altLang="en-US" sz="6000" dirty="0">
                <a:solidFill>
                  <a:srgbClr val="0000FF"/>
                </a:solidFill>
                <a:latin typeface="方正姚体" pitchFamily="2" charset="-122"/>
                <a:ea typeface="方正姚体" pitchFamily="2" charset="-122"/>
                <a:cs typeface="+mn-cs"/>
              </a:rPr>
              <a:t>模式识别</a:t>
            </a:r>
            <a:endParaRPr lang="zh-CN" altLang="en-GB" sz="6000" dirty="0">
              <a:solidFill>
                <a:srgbClr val="0000FF"/>
              </a:solidFill>
              <a:latin typeface="方正姚体" pitchFamily="2" charset="-122"/>
              <a:ea typeface="方正姚体" pitchFamily="2" charset="-122"/>
              <a:cs typeface="+mn-cs"/>
            </a:endParaRPr>
          </a:p>
        </p:txBody>
      </p:sp>
      <p:sp>
        <p:nvSpPr>
          <p:cNvPr id="4100" name="TextBox 6"/>
          <p:cNvSpPr txBox="1">
            <a:spLocks noChangeArrowheads="1"/>
          </p:cNvSpPr>
          <p:nvPr/>
        </p:nvSpPr>
        <p:spPr bwMode="auto">
          <a:xfrm>
            <a:off x="6672064" y="281925"/>
            <a:ext cx="536922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18D9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人工智能与自动化学院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4.1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99" y="1034239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投影表示：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94DABDA-2EE3-47E7-9E33-22FD0DA78738}"/>
                  </a:ext>
                </a:extLst>
              </p:cNvPr>
              <p:cNvSpPr txBox="1"/>
              <p:nvPr/>
            </p:nvSpPr>
            <p:spPr>
              <a:xfrm>
                <a:off x="232630" y="4609593"/>
                <a:ext cx="282006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将</a:t>
                </a:r>
                <a14:m>
                  <m:oMath xmlns:m="http://schemas.openxmlformats.org/officeDocument/2006/math">
                    <m:r>
                      <a:rPr kumimoji="0" lang="en-US" altLang="zh-CN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zh-CN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𝐱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 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向 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 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投影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（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Project </a:t>
                </a:r>
                <a14:m>
                  <m:oMath xmlns:m="http://schemas.openxmlformats.org/officeDocument/2006/math">
                    <m:r>
                      <a:rPr kumimoji="0" lang="en-US" altLang="zh-CN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𝐱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to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）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94DABDA-2EE3-47E7-9E33-22FD0DA78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" y="4609593"/>
                <a:ext cx="2820068" cy="954107"/>
              </a:xfrm>
              <a:prstGeom prst="rect">
                <a:avLst/>
              </a:prstGeom>
              <a:blipFill>
                <a:blip r:embed="rId3"/>
                <a:stretch>
                  <a:fillRect l="-10583" t="-6369" r="-11015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6">
            <a:extLst>
              <a:ext uri="{FF2B5EF4-FFF2-40B4-BE49-F238E27FC236}">
                <a16:creationId xmlns:a16="http://schemas.microsoft.com/office/drawing/2014/main" id="{4BE43AF5-7DEC-49A9-BACD-754235DF36F4}"/>
              </a:ext>
            </a:extLst>
          </p:cNvPr>
          <p:cNvCxnSpPr>
            <a:cxnSpLocks/>
          </p:cNvCxnSpPr>
          <p:nvPr/>
        </p:nvCxnSpPr>
        <p:spPr bwMode="auto">
          <a:xfrm flipV="1">
            <a:off x="1198245" y="2325370"/>
            <a:ext cx="1079500" cy="992188"/>
          </a:xfrm>
          <a:prstGeom prst="straightConnector1">
            <a:avLst/>
          </a:prstGeom>
          <a:noFill/>
          <a:ln w="50800" cap="sq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8">
            <a:extLst>
              <a:ext uri="{FF2B5EF4-FFF2-40B4-BE49-F238E27FC236}">
                <a16:creationId xmlns:a16="http://schemas.microsoft.com/office/drawing/2014/main" id="{B143A219-4A54-42DA-9C4D-8CB12D204BD1}"/>
              </a:ext>
            </a:extLst>
          </p:cNvPr>
          <p:cNvCxnSpPr>
            <a:cxnSpLocks/>
          </p:cNvCxnSpPr>
          <p:nvPr/>
        </p:nvCxnSpPr>
        <p:spPr bwMode="auto">
          <a:xfrm flipV="1">
            <a:off x="1198245" y="3351664"/>
            <a:ext cx="1943100" cy="0"/>
          </a:xfrm>
          <a:prstGeom prst="straightConnector1">
            <a:avLst/>
          </a:prstGeom>
          <a:noFill/>
          <a:ln w="50800" cap="sq" algn="ctr">
            <a:solidFill>
              <a:srgbClr val="0000FF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A668CF4-C525-48A2-A8D5-6C1F41B52A80}"/>
                  </a:ext>
                </a:extLst>
              </p:cNvPr>
              <p:cNvSpPr txBox="1"/>
              <p:nvPr/>
            </p:nvSpPr>
            <p:spPr>
              <a:xfrm>
                <a:off x="367465" y="4024611"/>
                <a:ext cx="3375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altLang="zh-C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𝑐𝑜𝑠</m:t>
                      </m:r>
                      <m:r>
                        <a:rPr kumimoji="0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A668CF4-C525-48A2-A8D5-6C1F41B52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5" y="4024611"/>
                <a:ext cx="33756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8">
            <a:extLst>
              <a:ext uri="{FF2B5EF4-FFF2-40B4-BE49-F238E27FC236}">
                <a16:creationId xmlns:a16="http://schemas.microsoft.com/office/drawing/2014/main" id="{D177785B-4B76-4D5B-9C41-33AFF2528D03}"/>
              </a:ext>
            </a:extLst>
          </p:cNvPr>
          <p:cNvCxnSpPr>
            <a:cxnSpLocks/>
          </p:cNvCxnSpPr>
          <p:nvPr/>
        </p:nvCxnSpPr>
        <p:spPr bwMode="auto">
          <a:xfrm>
            <a:off x="5146557" y="3879237"/>
            <a:ext cx="2476004" cy="0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箭头连接符 8">
            <a:extLst>
              <a:ext uri="{FF2B5EF4-FFF2-40B4-BE49-F238E27FC236}">
                <a16:creationId xmlns:a16="http://schemas.microsoft.com/office/drawing/2014/main" id="{B15876A0-937E-4B58-A7F1-B7FD966D14A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43531" y="1636699"/>
            <a:ext cx="0" cy="2242538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AB0BB7-A841-4B13-8C10-87F6092D6C8A}"/>
                  </a:ext>
                </a:extLst>
              </p:cNvPr>
              <p:cNvSpPr txBox="1"/>
              <p:nvPr/>
            </p:nvSpPr>
            <p:spPr>
              <a:xfrm>
                <a:off x="7349778" y="3886111"/>
                <a:ext cx="380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AB0BB7-A841-4B13-8C10-87F6092D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8" y="3886111"/>
                <a:ext cx="380937" cy="369332"/>
              </a:xfrm>
              <a:prstGeom prst="rect">
                <a:avLst/>
              </a:prstGeom>
              <a:blipFill>
                <a:blip r:embed="rId5"/>
                <a:stretch>
                  <a:fillRect l="-9677" r="-6452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A82EED-C83E-425C-ADBC-B7F2C99DCBD3}"/>
                  </a:ext>
                </a:extLst>
              </p:cNvPr>
              <p:cNvSpPr txBox="1"/>
              <p:nvPr/>
            </p:nvSpPr>
            <p:spPr>
              <a:xfrm>
                <a:off x="4706951" y="1385839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A82EED-C83E-425C-ADBC-B7F2C99D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51" y="1385839"/>
                <a:ext cx="388055" cy="369332"/>
              </a:xfrm>
              <a:prstGeom prst="rect">
                <a:avLst/>
              </a:prstGeom>
              <a:blipFill>
                <a:blip r:embed="rId6"/>
                <a:stretch>
                  <a:fillRect l="-7813" r="-4688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椭圆 21">
            <a:extLst>
              <a:ext uri="{FF2B5EF4-FFF2-40B4-BE49-F238E27FC236}">
                <a16:creationId xmlns:a16="http://schemas.microsoft.com/office/drawing/2014/main" id="{A16FEA84-8876-49A2-B712-743B1FF77790}"/>
              </a:ext>
            </a:extLst>
          </p:cNvPr>
          <p:cNvSpPr/>
          <p:nvPr/>
        </p:nvSpPr>
        <p:spPr>
          <a:xfrm>
            <a:off x="5595813" y="2189793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BABCB48-DB3D-4A65-92C9-61FAB32126E3}"/>
              </a:ext>
            </a:extLst>
          </p:cNvPr>
          <p:cNvSpPr/>
          <p:nvPr/>
        </p:nvSpPr>
        <p:spPr>
          <a:xfrm>
            <a:off x="5935985" y="204058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A2C27A8-5A5C-432C-AB05-80479FA82319}"/>
              </a:ext>
            </a:extLst>
          </p:cNvPr>
          <p:cNvSpPr/>
          <p:nvPr/>
        </p:nvSpPr>
        <p:spPr>
          <a:xfrm>
            <a:off x="5210480" y="2212245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39AFA1E-723A-4CD0-8B00-CF53494678AB}"/>
              </a:ext>
            </a:extLst>
          </p:cNvPr>
          <p:cNvSpPr/>
          <p:nvPr/>
        </p:nvSpPr>
        <p:spPr>
          <a:xfrm>
            <a:off x="6221750" y="2241550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7931D2-F969-4F60-A36F-F07FC62361F1}"/>
              </a:ext>
            </a:extLst>
          </p:cNvPr>
          <p:cNvSpPr/>
          <p:nvPr/>
        </p:nvSpPr>
        <p:spPr>
          <a:xfrm>
            <a:off x="6062728" y="2816233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DF1A2F-0D22-4D2B-8DFC-0242818ED09C}"/>
              </a:ext>
            </a:extLst>
          </p:cNvPr>
          <p:cNvSpPr/>
          <p:nvPr/>
        </p:nvSpPr>
        <p:spPr>
          <a:xfrm>
            <a:off x="6393225" y="2573406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614331-B3DD-4880-BCCE-D9D72D67C238}"/>
              </a:ext>
            </a:extLst>
          </p:cNvPr>
          <p:cNvSpPr/>
          <p:nvPr/>
        </p:nvSpPr>
        <p:spPr>
          <a:xfrm>
            <a:off x="6829934" y="2561915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89990CD-5387-4D0F-BFC0-B7A8DBA9FF69}"/>
              </a:ext>
            </a:extLst>
          </p:cNvPr>
          <p:cNvSpPr/>
          <p:nvPr/>
        </p:nvSpPr>
        <p:spPr>
          <a:xfrm>
            <a:off x="6564429" y="2792284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383D93-CDC3-4160-AA2B-A4FFC4330117}"/>
              </a:ext>
            </a:extLst>
          </p:cNvPr>
          <p:cNvSpPr/>
          <p:nvPr/>
        </p:nvSpPr>
        <p:spPr>
          <a:xfrm>
            <a:off x="7017356" y="2978763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31" name="直接箭头连接符 8">
            <a:extLst>
              <a:ext uri="{FF2B5EF4-FFF2-40B4-BE49-F238E27FC236}">
                <a16:creationId xmlns:a16="http://schemas.microsoft.com/office/drawing/2014/main" id="{862BFD4F-C55A-4A85-B1AE-7D77D2855880}"/>
              </a:ext>
            </a:extLst>
          </p:cNvPr>
          <p:cNvCxnSpPr>
            <a:cxnSpLocks/>
          </p:cNvCxnSpPr>
          <p:nvPr/>
        </p:nvCxnSpPr>
        <p:spPr bwMode="auto">
          <a:xfrm flipV="1">
            <a:off x="5290487" y="2296065"/>
            <a:ext cx="0" cy="1583172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箭头连接符 8">
            <a:extLst>
              <a:ext uri="{FF2B5EF4-FFF2-40B4-BE49-F238E27FC236}">
                <a16:creationId xmlns:a16="http://schemas.microsoft.com/office/drawing/2014/main" id="{2D92B28A-B50C-40D3-8361-30BFA2FE091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70727" y="2354808"/>
            <a:ext cx="5093" cy="1524429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箭头连接符 8">
            <a:extLst>
              <a:ext uri="{FF2B5EF4-FFF2-40B4-BE49-F238E27FC236}">
                <a16:creationId xmlns:a16="http://schemas.microsoft.com/office/drawing/2014/main" id="{4CE1B823-488D-411A-911D-D38B3D119ECA}"/>
              </a:ext>
            </a:extLst>
          </p:cNvPr>
          <p:cNvCxnSpPr>
            <a:cxnSpLocks/>
          </p:cNvCxnSpPr>
          <p:nvPr/>
        </p:nvCxnSpPr>
        <p:spPr bwMode="auto">
          <a:xfrm flipV="1">
            <a:off x="6015992" y="2208224"/>
            <a:ext cx="0" cy="1671013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接箭头连接符 8">
            <a:extLst>
              <a:ext uri="{FF2B5EF4-FFF2-40B4-BE49-F238E27FC236}">
                <a16:creationId xmlns:a16="http://schemas.microsoft.com/office/drawing/2014/main" id="{2C54B9EF-C94A-4596-84E2-10B72DE677E6}"/>
              </a:ext>
            </a:extLst>
          </p:cNvPr>
          <p:cNvCxnSpPr>
            <a:cxnSpLocks/>
          </p:cNvCxnSpPr>
          <p:nvPr/>
        </p:nvCxnSpPr>
        <p:spPr bwMode="auto">
          <a:xfrm flipV="1">
            <a:off x="6301757" y="2379885"/>
            <a:ext cx="0" cy="1499352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E2826392-F9B0-4573-86FF-1BEF5E446DE4}"/>
              </a:ext>
            </a:extLst>
          </p:cNvPr>
          <p:cNvSpPr/>
          <p:nvPr/>
        </p:nvSpPr>
        <p:spPr>
          <a:xfrm>
            <a:off x="5231039" y="3767768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DB7262D-260D-4DCC-8AFD-9EA8FBED0C71}"/>
              </a:ext>
            </a:extLst>
          </p:cNvPr>
          <p:cNvSpPr/>
          <p:nvPr/>
        </p:nvSpPr>
        <p:spPr>
          <a:xfrm>
            <a:off x="5623515" y="3776986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CAE6ACE-DBB4-45AD-B85E-84E0785EBCEC}"/>
              </a:ext>
            </a:extLst>
          </p:cNvPr>
          <p:cNvSpPr/>
          <p:nvPr/>
        </p:nvSpPr>
        <p:spPr>
          <a:xfrm>
            <a:off x="5950295" y="3776986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9ABBFC9-F1FE-4B85-AB44-5B8EF30F95E7}"/>
              </a:ext>
            </a:extLst>
          </p:cNvPr>
          <p:cNvSpPr/>
          <p:nvPr/>
        </p:nvSpPr>
        <p:spPr>
          <a:xfrm>
            <a:off x="6236790" y="3767768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42" name="直接箭头连接符 8">
            <a:extLst>
              <a:ext uri="{FF2B5EF4-FFF2-40B4-BE49-F238E27FC236}">
                <a16:creationId xmlns:a16="http://schemas.microsoft.com/office/drawing/2014/main" id="{96E9F445-1450-494F-AB72-66531C46700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4960" y="2890832"/>
            <a:ext cx="21116" cy="960756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箭头连接符 8">
            <a:extLst>
              <a:ext uri="{FF2B5EF4-FFF2-40B4-BE49-F238E27FC236}">
                <a16:creationId xmlns:a16="http://schemas.microsoft.com/office/drawing/2014/main" id="{79980425-5B31-48EA-96EB-76483A7D5D2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86749" y="2720588"/>
            <a:ext cx="0" cy="1140218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直接箭头连接符 8">
            <a:extLst>
              <a:ext uri="{FF2B5EF4-FFF2-40B4-BE49-F238E27FC236}">
                <a16:creationId xmlns:a16="http://schemas.microsoft.com/office/drawing/2014/main" id="{4FFB0658-23DE-4EE0-9992-11E49D3B33BE}"/>
              </a:ext>
            </a:extLst>
          </p:cNvPr>
          <p:cNvCxnSpPr>
            <a:cxnSpLocks/>
          </p:cNvCxnSpPr>
          <p:nvPr/>
        </p:nvCxnSpPr>
        <p:spPr bwMode="auto">
          <a:xfrm flipV="1">
            <a:off x="6633557" y="2930559"/>
            <a:ext cx="0" cy="948678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直接箭头连接符 8">
            <a:extLst>
              <a:ext uri="{FF2B5EF4-FFF2-40B4-BE49-F238E27FC236}">
                <a16:creationId xmlns:a16="http://schemas.microsoft.com/office/drawing/2014/main" id="{C94ADF19-485B-4D06-9237-55F703DE8113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2666" y="2669143"/>
            <a:ext cx="0" cy="1210094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直接箭头连接符 8">
            <a:extLst>
              <a:ext uri="{FF2B5EF4-FFF2-40B4-BE49-F238E27FC236}">
                <a16:creationId xmlns:a16="http://schemas.microsoft.com/office/drawing/2014/main" id="{F860B5BE-D4F2-4FBC-91F8-096A05D59593}"/>
              </a:ext>
            </a:extLst>
          </p:cNvPr>
          <p:cNvCxnSpPr>
            <a:cxnSpLocks/>
          </p:cNvCxnSpPr>
          <p:nvPr/>
        </p:nvCxnSpPr>
        <p:spPr bwMode="auto">
          <a:xfrm flipV="1">
            <a:off x="7078944" y="3043730"/>
            <a:ext cx="0" cy="835507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099185EE-9785-44C9-B0F9-39D26CDFA715}"/>
              </a:ext>
            </a:extLst>
          </p:cNvPr>
          <p:cNvSpPr/>
          <p:nvPr/>
        </p:nvSpPr>
        <p:spPr>
          <a:xfrm>
            <a:off x="6061789" y="3773519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970D044-FD37-4E82-A271-5BB537E88A1C}"/>
              </a:ext>
            </a:extLst>
          </p:cNvPr>
          <p:cNvSpPr/>
          <p:nvPr/>
        </p:nvSpPr>
        <p:spPr>
          <a:xfrm>
            <a:off x="6435970" y="3783020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2EE9B41-CACF-4D3F-A636-29FD936D9BBD}"/>
              </a:ext>
            </a:extLst>
          </p:cNvPr>
          <p:cNvSpPr/>
          <p:nvPr/>
        </p:nvSpPr>
        <p:spPr>
          <a:xfrm>
            <a:off x="6588989" y="3805085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429888E-EA9B-46EC-8A17-63F9111BA368}"/>
              </a:ext>
            </a:extLst>
          </p:cNvPr>
          <p:cNvSpPr/>
          <p:nvPr/>
        </p:nvSpPr>
        <p:spPr>
          <a:xfrm>
            <a:off x="6802240" y="3771768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9744090-4393-4BE1-9DED-BACD3DECA76A}"/>
              </a:ext>
            </a:extLst>
          </p:cNvPr>
          <p:cNvSpPr/>
          <p:nvPr/>
        </p:nvSpPr>
        <p:spPr>
          <a:xfrm>
            <a:off x="7042839" y="3812131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0D2B7B93-EFDA-4E0A-864D-925D8BA8625D}"/>
              </a:ext>
            </a:extLst>
          </p:cNvPr>
          <p:cNvSpPr/>
          <p:nvPr/>
        </p:nvSpPr>
        <p:spPr>
          <a:xfrm>
            <a:off x="5143530" y="3603812"/>
            <a:ext cx="1351579" cy="563563"/>
          </a:xfrm>
          <a:prstGeom prst="ellipse">
            <a:avLst/>
          </a:prstGeom>
          <a:ln w="25400">
            <a:solidFill>
              <a:srgbClr val="FF00FF">
                <a:alpha val="44000"/>
              </a:srgb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63EB8F7-6B44-4072-A916-1528047AFB07}"/>
              </a:ext>
            </a:extLst>
          </p:cNvPr>
          <p:cNvSpPr/>
          <p:nvPr/>
        </p:nvSpPr>
        <p:spPr>
          <a:xfrm>
            <a:off x="5957767" y="3595660"/>
            <a:ext cx="1351579" cy="563563"/>
          </a:xfrm>
          <a:prstGeom prst="ellipse">
            <a:avLst/>
          </a:prstGeom>
          <a:ln w="25400">
            <a:solidFill>
              <a:srgbClr val="0070C0">
                <a:alpha val="44000"/>
              </a:srgb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113" name="直接箭头连接符 6">
            <a:extLst>
              <a:ext uri="{FF2B5EF4-FFF2-40B4-BE49-F238E27FC236}">
                <a16:creationId xmlns:a16="http://schemas.microsoft.com/office/drawing/2014/main" id="{CDA8E40D-3013-4039-941B-149E5BC06769}"/>
              </a:ext>
            </a:extLst>
          </p:cNvPr>
          <p:cNvCxnSpPr>
            <a:cxnSpLocks/>
          </p:cNvCxnSpPr>
          <p:nvPr/>
        </p:nvCxnSpPr>
        <p:spPr bwMode="auto">
          <a:xfrm flipH="1">
            <a:off x="4754713" y="3884092"/>
            <a:ext cx="3424749" cy="10040"/>
          </a:xfrm>
          <a:prstGeom prst="straightConnector1">
            <a:avLst/>
          </a:prstGeom>
          <a:noFill/>
          <a:ln w="50800" cap="sq" algn="ctr">
            <a:solidFill>
              <a:srgbClr val="0000FF"/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67229CEC-94EE-4403-B8BC-AF030FFB5107}"/>
              </a:ext>
            </a:extLst>
          </p:cNvPr>
          <p:cNvSpPr txBox="1"/>
          <p:nvPr/>
        </p:nvSpPr>
        <p:spPr>
          <a:xfrm>
            <a:off x="4102825" y="4346437"/>
            <a:ext cx="4346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不是好的投影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  <a:p>
            <a:pPr lvl="0" algn="ctr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（</a:t>
            </a:r>
            <a:r>
              <a:rPr lang="en-US" altLang="zh-CN" sz="2400" i="1" dirty="0">
                <a:solidFill>
                  <a:srgbClr val="000000"/>
                </a:solidFill>
                <a:latin typeface="Arial-BoldMT"/>
              </a:rPr>
              <a:t>Poor Projection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96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接箭头连接符 6">
            <a:extLst>
              <a:ext uri="{FF2B5EF4-FFF2-40B4-BE49-F238E27FC236}">
                <a16:creationId xmlns:a16="http://schemas.microsoft.com/office/drawing/2014/main" id="{AF52A62B-1CBC-4744-AAF9-82F95BBF246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83989" y="2367713"/>
            <a:ext cx="2532301" cy="2204274"/>
          </a:xfrm>
          <a:prstGeom prst="straightConnector1">
            <a:avLst/>
          </a:prstGeom>
          <a:noFill/>
          <a:ln w="50800" cap="sq" algn="ctr">
            <a:solidFill>
              <a:srgbClr val="0000FF"/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4.1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99" y="1034239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投影表示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94DABDA-2EE3-47E7-9E33-22FD0DA78738}"/>
                  </a:ext>
                </a:extLst>
              </p:cNvPr>
              <p:cNvSpPr txBox="1"/>
              <p:nvPr/>
            </p:nvSpPr>
            <p:spPr>
              <a:xfrm>
                <a:off x="232630" y="4609593"/>
                <a:ext cx="282006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将</a:t>
                </a:r>
                <a14:m>
                  <m:oMath xmlns:m="http://schemas.openxmlformats.org/officeDocument/2006/math">
                    <m:r>
                      <a:rPr kumimoji="0" lang="en-US" altLang="zh-CN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zh-CN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𝐱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 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向 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 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投影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（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Project </a:t>
                </a:r>
                <a14:m>
                  <m:oMath xmlns:m="http://schemas.openxmlformats.org/officeDocument/2006/math">
                    <m:r>
                      <a:rPr kumimoji="0" lang="en-US" altLang="zh-CN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𝐱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to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）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94DABDA-2EE3-47E7-9E33-22FD0DA78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" y="4609593"/>
                <a:ext cx="2820068" cy="954107"/>
              </a:xfrm>
              <a:prstGeom prst="rect">
                <a:avLst/>
              </a:prstGeom>
              <a:blipFill>
                <a:blip r:embed="rId3"/>
                <a:stretch>
                  <a:fillRect l="-10583" t="-6369" r="-11015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6">
            <a:extLst>
              <a:ext uri="{FF2B5EF4-FFF2-40B4-BE49-F238E27FC236}">
                <a16:creationId xmlns:a16="http://schemas.microsoft.com/office/drawing/2014/main" id="{4BE43AF5-7DEC-49A9-BACD-754235DF36F4}"/>
              </a:ext>
            </a:extLst>
          </p:cNvPr>
          <p:cNvCxnSpPr>
            <a:cxnSpLocks/>
          </p:cNvCxnSpPr>
          <p:nvPr/>
        </p:nvCxnSpPr>
        <p:spPr bwMode="auto">
          <a:xfrm flipV="1">
            <a:off x="1198245" y="2325370"/>
            <a:ext cx="1079500" cy="992188"/>
          </a:xfrm>
          <a:prstGeom prst="straightConnector1">
            <a:avLst/>
          </a:prstGeom>
          <a:noFill/>
          <a:ln w="50800" cap="sq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8">
            <a:extLst>
              <a:ext uri="{FF2B5EF4-FFF2-40B4-BE49-F238E27FC236}">
                <a16:creationId xmlns:a16="http://schemas.microsoft.com/office/drawing/2014/main" id="{B143A219-4A54-42DA-9C4D-8CB12D204BD1}"/>
              </a:ext>
            </a:extLst>
          </p:cNvPr>
          <p:cNvCxnSpPr>
            <a:cxnSpLocks/>
          </p:cNvCxnSpPr>
          <p:nvPr/>
        </p:nvCxnSpPr>
        <p:spPr bwMode="auto">
          <a:xfrm flipV="1">
            <a:off x="1198245" y="3351664"/>
            <a:ext cx="1943100" cy="0"/>
          </a:xfrm>
          <a:prstGeom prst="straightConnector1">
            <a:avLst/>
          </a:prstGeom>
          <a:noFill/>
          <a:ln w="50800" cap="sq" algn="ctr">
            <a:solidFill>
              <a:srgbClr val="0000FF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A668CF4-C525-48A2-A8D5-6C1F41B52A80}"/>
                  </a:ext>
                </a:extLst>
              </p:cNvPr>
              <p:cNvSpPr txBox="1"/>
              <p:nvPr/>
            </p:nvSpPr>
            <p:spPr>
              <a:xfrm>
                <a:off x="367465" y="4024611"/>
                <a:ext cx="3375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altLang="zh-C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𝑐𝑜𝑠</m:t>
                      </m:r>
                      <m:r>
                        <a:rPr kumimoji="0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A668CF4-C525-48A2-A8D5-6C1F41B52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5" y="4024611"/>
                <a:ext cx="33756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8">
            <a:extLst>
              <a:ext uri="{FF2B5EF4-FFF2-40B4-BE49-F238E27FC236}">
                <a16:creationId xmlns:a16="http://schemas.microsoft.com/office/drawing/2014/main" id="{D177785B-4B76-4D5B-9C41-33AFF2528D03}"/>
              </a:ext>
            </a:extLst>
          </p:cNvPr>
          <p:cNvCxnSpPr>
            <a:cxnSpLocks/>
          </p:cNvCxnSpPr>
          <p:nvPr/>
        </p:nvCxnSpPr>
        <p:spPr bwMode="auto">
          <a:xfrm>
            <a:off x="5146557" y="3879237"/>
            <a:ext cx="2476004" cy="0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箭头连接符 8">
            <a:extLst>
              <a:ext uri="{FF2B5EF4-FFF2-40B4-BE49-F238E27FC236}">
                <a16:creationId xmlns:a16="http://schemas.microsoft.com/office/drawing/2014/main" id="{B15876A0-937E-4B58-A7F1-B7FD966D14A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43531" y="1636699"/>
            <a:ext cx="0" cy="2242538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AB0BB7-A841-4B13-8C10-87F6092D6C8A}"/>
                  </a:ext>
                </a:extLst>
              </p:cNvPr>
              <p:cNvSpPr txBox="1"/>
              <p:nvPr/>
            </p:nvSpPr>
            <p:spPr>
              <a:xfrm>
                <a:off x="7349778" y="3886111"/>
                <a:ext cx="380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AB0BB7-A841-4B13-8C10-87F6092D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8" y="3886111"/>
                <a:ext cx="380937" cy="369332"/>
              </a:xfrm>
              <a:prstGeom prst="rect">
                <a:avLst/>
              </a:prstGeom>
              <a:blipFill>
                <a:blip r:embed="rId5"/>
                <a:stretch>
                  <a:fillRect l="-9677" r="-6452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A82EED-C83E-425C-ADBC-B7F2C99DCBD3}"/>
                  </a:ext>
                </a:extLst>
              </p:cNvPr>
              <p:cNvSpPr txBox="1"/>
              <p:nvPr/>
            </p:nvSpPr>
            <p:spPr>
              <a:xfrm>
                <a:off x="4706951" y="1385839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A82EED-C83E-425C-ADBC-B7F2C99D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51" y="1385839"/>
                <a:ext cx="388055" cy="369332"/>
              </a:xfrm>
              <a:prstGeom prst="rect">
                <a:avLst/>
              </a:prstGeom>
              <a:blipFill>
                <a:blip r:embed="rId6"/>
                <a:stretch>
                  <a:fillRect l="-7813" r="-4688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椭圆 21">
            <a:extLst>
              <a:ext uri="{FF2B5EF4-FFF2-40B4-BE49-F238E27FC236}">
                <a16:creationId xmlns:a16="http://schemas.microsoft.com/office/drawing/2014/main" id="{A16FEA84-8876-49A2-B712-743B1FF77790}"/>
              </a:ext>
            </a:extLst>
          </p:cNvPr>
          <p:cNvSpPr/>
          <p:nvPr/>
        </p:nvSpPr>
        <p:spPr>
          <a:xfrm>
            <a:off x="5595813" y="2189793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BABCB48-DB3D-4A65-92C9-61FAB32126E3}"/>
              </a:ext>
            </a:extLst>
          </p:cNvPr>
          <p:cNvSpPr/>
          <p:nvPr/>
        </p:nvSpPr>
        <p:spPr>
          <a:xfrm>
            <a:off x="5935985" y="204058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A2C27A8-5A5C-432C-AB05-80479FA82319}"/>
              </a:ext>
            </a:extLst>
          </p:cNvPr>
          <p:cNvSpPr/>
          <p:nvPr/>
        </p:nvSpPr>
        <p:spPr>
          <a:xfrm>
            <a:off x="5210480" y="2212245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39AFA1E-723A-4CD0-8B00-CF53494678AB}"/>
              </a:ext>
            </a:extLst>
          </p:cNvPr>
          <p:cNvSpPr/>
          <p:nvPr/>
        </p:nvSpPr>
        <p:spPr>
          <a:xfrm>
            <a:off x="6221750" y="2241550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7931D2-F969-4F60-A36F-F07FC62361F1}"/>
              </a:ext>
            </a:extLst>
          </p:cNvPr>
          <p:cNvSpPr/>
          <p:nvPr/>
        </p:nvSpPr>
        <p:spPr>
          <a:xfrm>
            <a:off x="6062728" y="2816233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DF1A2F-0D22-4D2B-8DFC-0242818ED09C}"/>
              </a:ext>
            </a:extLst>
          </p:cNvPr>
          <p:cNvSpPr/>
          <p:nvPr/>
        </p:nvSpPr>
        <p:spPr>
          <a:xfrm>
            <a:off x="6393225" y="2573406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614331-B3DD-4880-BCCE-D9D72D67C238}"/>
              </a:ext>
            </a:extLst>
          </p:cNvPr>
          <p:cNvSpPr/>
          <p:nvPr/>
        </p:nvSpPr>
        <p:spPr>
          <a:xfrm>
            <a:off x="6829934" y="2561915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89990CD-5387-4D0F-BFC0-B7A8DBA9FF69}"/>
              </a:ext>
            </a:extLst>
          </p:cNvPr>
          <p:cNvSpPr/>
          <p:nvPr/>
        </p:nvSpPr>
        <p:spPr>
          <a:xfrm>
            <a:off x="6564429" y="2792284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383D93-CDC3-4160-AA2B-A4FFC4330117}"/>
              </a:ext>
            </a:extLst>
          </p:cNvPr>
          <p:cNvSpPr/>
          <p:nvPr/>
        </p:nvSpPr>
        <p:spPr>
          <a:xfrm>
            <a:off x="7017356" y="2978763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31" name="直接箭头连接符 8">
            <a:extLst>
              <a:ext uri="{FF2B5EF4-FFF2-40B4-BE49-F238E27FC236}">
                <a16:creationId xmlns:a16="http://schemas.microsoft.com/office/drawing/2014/main" id="{862BFD4F-C55A-4A85-B1AE-7D77D2855880}"/>
              </a:ext>
            </a:extLst>
          </p:cNvPr>
          <p:cNvCxnSpPr>
            <a:cxnSpLocks/>
          </p:cNvCxnSpPr>
          <p:nvPr/>
        </p:nvCxnSpPr>
        <p:spPr bwMode="auto">
          <a:xfrm flipV="1">
            <a:off x="5290487" y="2296065"/>
            <a:ext cx="0" cy="1583172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箭头连接符 8">
            <a:extLst>
              <a:ext uri="{FF2B5EF4-FFF2-40B4-BE49-F238E27FC236}">
                <a16:creationId xmlns:a16="http://schemas.microsoft.com/office/drawing/2014/main" id="{2D92B28A-B50C-40D3-8361-30BFA2FE091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70727" y="2354808"/>
            <a:ext cx="5093" cy="1524429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箭头连接符 8">
            <a:extLst>
              <a:ext uri="{FF2B5EF4-FFF2-40B4-BE49-F238E27FC236}">
                <a16:creationId xmlns:a16="http://schemas.microsoft.com/office/drawing/2014/main" id="{4CE1B823-488D-411A-911D-D38B3D119ECA}"/>
              </a:ext>
            </a:extLst>
          </p:cNvPr>
          <p:cNvCxnSpPr>
            <a:cxnSpLocks/>
          </p:cNvCxnSpPr>
          <p:nvPr/>
        </p:nvCxnSpPr>
        <p:spPr bwMode="auto">
          <a:xfrm flipV="1">
            <a:off x="6015992" y="2208224"/>
            <a:ext cx="0" cy="1671013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接箭头连接符 8">
            <a:extLst>
              <a:ext uri="{FF2B5EF4-FFF2-40B4-BE49-F238E27FC236}">
                <a16:creationId xmlns:a16="http://schemas.microsoft.com/office/drawing/2014/main" id="{2C54B9EF-C94A-4596-84E2-10B72DE677E6}"/>
              </a:ext>
            </a:extLst>
          </p:cNvPr>
          <p:cNvCxnSpPr>
            <a:cxnSpLocks/>
          </p:cNvCxnSpPr>
          <p:nvPr/>
        </p:nvCxnSpPr>
        <p:spPr bwMode="auto">
          <a:xfrm flipV="1">
            <a:off x="6301757" y="2379885"/>
            <a:ext cx="0" cy="1499352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E2826392-F9B0-4573-86FF-1BEF5E446DE4}"/>
              </a:ext>
            </a:extLst>
          </p:cNvPr>
          <p:cNvSpPr/>
          <p:nvPr/>
        </p:nvSpPr>
        <p:spPr>
          <a:xfrm>
            <a:off x="5231039" y="3767768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DB7262D-260D-4DCC-8AFD-9EA8FBED0C71}"/>
              </a:ext>
            </a:extLst>
          </p:cNvPr>
          <p:cNvSpPr/>
          <p:nvPr/>
        </p:nvSpPr>
        <p:spPr>
          <a:xfrm>
            <a:off x="5623515" y="3776986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CAE6ACE-DBB4-45AD-B85E-84E0785EBCEC}"/>
              </a:ext>
            </a:extLst>
          </p:cNvPr>
          <p:cNvSpPr/>
          <p:nvPr/>
        </p:nvSpPr>
        <p:spPr>
          <a:xfrm>
            <a:off x="5950295" y="3776986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9ABBFC9-F1FE-4B85-AB44-5B8EF30F95E7}"/>
              </a:ext>
            </a:extLst>
          </p:cNvPr>
          <p:cNvSpPr/>
          <p:nvPr/>
        </p:nvSpPr>
        <p:spPr>
          <a:xfrm>
            <a:off x="6236790" y="3767768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42" name="直接箭头连接符 8">
            <a:extLst>
              <a:ext uri="{FF2B5EF4-FFF2-40B4-BE49-F238E27FC236}">
                <a16:creationId xmlns:a16="http://schemas.microsoft.com/office/drawing/2014/main" id="{96E9F445-1450-494F-AB72-66531C46700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4960" y="2890832"/>
            <a:ext cx="21116" cy="960756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箭头连接符 8">
            <a:extLst>
              <a:ext uri="{FF2B5EF4-FFF2-40B4-BE49-F238E27FC236}">
                <a16:creationId xmlns:a16="http://schemas.microsoft.com/office/drawing/2014/main" id="{79980425-5B31-48EA-96EB-76483A7D5D2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86749" y="2720588"/>
            <a:ext cx="0" cy="1140218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直接箭头连接符 8">
            <a:extLst>
              <a:ext uri="{FF2B5EF4-FFF2-40B4-BE49-F238E27FC236}">
                <a16:creationId xmlns:a16="http://schemas.microsoft.com/office/drawing/2014/main" id="{4FFB0658-23DE-4EE0-9992-11E49D3B33BE}"/>
              </a:ext>
            </a:extLst>
          </p:cNvPr>
          <p:cNvCxnSpPr>
            <a:cxnSpLocks/>
          </p:cNvCxnSpPr>
          <p:nvPr/>
        </p:nvCxnSpPr>
        <p:spPr bwMode="auto">
          <a:xfrm flipV="1">
            <a:off x="6633557" y="2930559"/>
            <a:ext cx="0" cy="948678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直接箭头连接符 8">
            <a:extLst>
              <a:ext uri="{FF2B5EF4-FFF2-40B4-BE49-F238E27FC236}">
                <a16:creationId xmlns:a16="http://schemas.microsoft.com/office/drawing/2014/main" id="{C94ADF19-485B-4D06-9237-55F703DE8113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2666" y="2669143"/>
            <a:ext cx="0" cy="1210094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直接箭头连接符 8">
            <a:extLst>
              <a:ext uri="{FF2B5EF4-FFF2-40B4-BE49-F238E27FC236}">
                <a16:creationId xmlns:a16="http://schemas.microsoft.com/office/drawing/2014/main" id="{F860B5BE-D4F2-4FBC-91F8-096A05D59593}"/>
              </a:ext>
            </a:extLst>
          </p:cNvPr>
          <p:cNvCxnSpPr>
            <a:cxnSpLocks/>
          </p:cNvCxnSpPr>
          <p:nvPr/>
        </p:nvCxnSpPr>
        <p:spPr bwMode="auto">
          <a:xfrm flipV="1">
            <a:off x="7078944" y="3043730"/>
            <a:ext cx="0" cy="835507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099185EE-9785-44C9-B0F9-39D26CDFA715}"/>
              </a:ext>
            </a:extLst>
          </p:cNvPr>
          <p:cNvSpPr/>
          <p:nvPr/>
        </p:nvSpPr>
        <p:spPr>
          <a:xfrm>
            <a:off x="6061789" y="3773519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970D044-FD37-4E82-A271-5BB537E88A1C}"/>
              </a:ext>
            </a:extLst>
          </p:cNvPr>
          <p:cNvSpPr/>
          <p:nvPr/>
        </p:nvSpPr>
        <p:spPr>
          <a:xfrm>
            <a:off x="6435970" y="3783020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2EE9B41-CACF-4D3F-A636-29FD936D9BBD}"/>
              </a:ext>
            </a:extLst>
          </p:cNvPr>
          <p:cNvSpPr/>
          <p:nvPr/>
        </p:nvSpPr>
        <p:spPr>
          <a:xfrm>
            <a:off x="6588989" y="3805085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429888E-EA9B-46EC-8A17-63F9111BA368}"/>
              </a:ext>
            </a:extLst>
          </p:cNvPr>
          <p:cNvSpPr/>
          <p:nvPr/>
        </p:nvSpPr>
        <p:spPr>
          <a:xfrm>
            <a:off x="6802240" y="3771768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9744090-4393-4BE1-9DED-BACD3DECA76A}"/>
              </a:ext>
            </a:extLst>
          </p:cNvPr>
          <p:cNvSpPr/>
          <p:nvPr/>
        </p:nvSpPr>
        <p:spPr>
          <a:xfrm>
            <a:off x="7042839" y="3812131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0D2B7B93-EFDA-4E0A-864D-925D8BA8625D}"/>
              </a:ext>
            </a:extLst>
          </p:cNvPr>
          <p:cNvSpPr/>
          <p:nvPr/>
        </p:nvSpPr>
        <p:spPr>
          <a:xfrm>
            <a:off x="5143530" y="3603812"/>
            <a:ext cx="1351579" cy="563563"/>
          </a:xfrm>
          <a:prstGeom prst="ellipse">
            <a:avLst/>
          </a:prstGeom>
          <a:ln w="25400">
            <a:solidFill>
              <a:srgbClr val="FF00FF">
                <a:alpha val="44000"/>
              </a:srgb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63EB8F7-6B44-4072-A916-1528047AFB07}"/>
              </a:ext>
            </a:extLst>
          </p:cNvPr>
          <p:cNvSpPr/>
          <p:nvPr/>
        </p:nvSpPr>
        <p:spPr>
          <a:xfrm>
            <a:off x="5957767" y="3595660"/>
            <a:ext cx="1351579" cy="563563"/>
          </a:xfrm>
          <a:prstGeom prst="ellipse">
            <a:avLst/>
          </a:prstGeom>
          <a:ln w="25400">
            <a:solidFill>
              <a:srgbClr val="0070C0">
                <a:alpha val="44000"/>
              </a:srgb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63" name="直接箭头连接符 8">
            <a:extLst>
              <a:ext uri="{FF2B5EF4-FFF2-40B4-BE49-F238E27FC236}">
                <a16:creationId xmlns:a16="http://schemas.microsoft.com/office/drawing/2014/main" id="{70CF94FB-5384-4E19-95AC-296BB499EBA6}"/>
              </a:ext>
            </a:extLst>
          </p:cNvPr>
          <p:cNvCxnSpPr>
            <a:cxnSpLocks/>
          </p:cNvCxnSpPr>
          <p:nvPr/>
        </p:nvCxnSpPr>
        <p:spPr bwMode="auto">
          <a:xfrm>
            <a:off x="8714697" y="3879237"/>
            <a:ext cx="2476004" cy="0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箭头连接符 8">
            <a:extLst>
              <a:ext uri="{FF2B5EF4-FFF2-40B4-BE49-F238E27FC236}">
                <a16:creationId xmlns:a16="http://schemas.microsoft.com/office/drawing/2014/main" id="{537D38C1-074B-4BF2-812C-BAE57A30C241}"/>
              </a:ext>
            </a:extLst>
          </p:cNvPr>
          <p:cNvCxnSpPr>
            <a:cxnSpLocks/>
          </p:cNvCxnSpPr>
          <p:nvPr/>
        </p:nvCxnSpPr>
        <p:spPr bwMode="auto">
          <a:xfrm flipV="1">
            <a:off x="8711671" y="1636699"/>
            <a:ext cx="0" cy="2242538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93A7B0D-078B-4EE1-BF1F-48920B5835CD}"/>
                  </a:ext>
                </a:extLst>
              </p:cNvPr>
              <p:cNvSpPr txBox="1"/>
              <p:nvPr/>
            </p:nvSpPr>
            <p:spPr>
              <a:xfrm>
                <a:off x="10917918" y="3886111"/>
                <a:ext cx="380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93A7B0D-078B-4EE1-BF1F-48920B583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918" y="3886111"/>
                <a:ext cx="380937" cy="369332"/>
              </a:xfrm>
              <a:prstGeom prst="rect">
                <a:avLst/>
              </a:prstGeom>
              <a:blipFill>
                <a:blip r:embed="rId7"/>
                <a:stretch>
                  <a:fillRect l="-9677" r="-6452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2BC19E6-99B1-4F82-AFFC-1BB2AF28944E}"/>
                  </a:ext>
                </a:extLst>
              </p:cNvPr>
              <p:cNvSpPr txBox="1"/>
              <p:nvPr/>
            </p:nvSpPr>
            <p:spPr>
              <a:xfrm>
                <a:off x="8275091" y="1385839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2BC19E6-99B1-4F82-AFFC-1BB2AF289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091" y="1385839"/>
                <a:ext cx="388055" cy="369332"/>
              </a:xfrm>
              <a:prstGeom prst="rect">
                <a:avLst/>
              </a:prstGeom>
              <a:blipFill>
                <a:blip r:embed="rId8"/>
                <a:stretch>
                  <a:fillRect l="-7813" r="-4688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>
            <a:extLst>
              <a:ext uri="{FF2B5EF4-FFF2-40B4-BE49-F238E27FC236}">
                <a16:creationId xmlns:a16="http://schemas.microsoft.com/office/drawing/2014/main" id="{3BCF5DBF-3D5D-48EE-BCEF-30DBC361B777}"/>
              </a:ext>
            </a:extLst>
          </p:cNvPr>
          <p:cNvSpPr/>
          <p:nvPr/>
        </p:nvSpPr>
        <p:spPr>
          <a:xfrm>
            <a:off x="9163953" y="2189793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FA92B5F8-1D56-49CE-8462-BCBAAD136E5A}"/>
              </a:ext>
            </a:extLst>
          </p:cNvPr>
          <p:cNvSpPr/>
          <p:nvPr/>
        </p:nvSpPr>
        <p:spPr>
          <a:xfrm>
            <a:off x="9504125" y="204058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AF3CC510-75AA-4047-8E86-2AD73687D41C}"/>
              </a:ext>
            </a:extLst>
          </p:cNvPr>
          <p:cNvSpPr/>
          <p:nvPr/>
        </p:nvSpPr>
        <p:spPr>
          <a:xfrm>
            <a:off x="8778620" y="2212245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8601F147-D567-47A8-A4B5-3FCB28F5FD2F}"/>
              </a:ext>
            </a:extLst>
          </p:cNvPr>
          <p:cNvSpPr/>
          <p:nvPr/>
        </p:nvSpPr>
        <p:spPr>
          <a:xfrm>
            <a:off x="9789890" y="2241550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4974180-CAF8-49B3-9CB3-F8B8F2AD5688}"/>
              </a:ext>
            </a:extLst>
          </p:cNvPr>
          <p:cNvSpPr/>
          <p:nvPr/>
        </p:nvSpPr>
        <p:spPr>
          <a:xfrm>
            <a:off x="9630868" y="2816233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8B65589-708B-4B37-B0C6-CD84458AD04F}"/>
              </a:ext>
            </a:extLst>
          </p:cNvPr>
          <p:cNvSpPr/>
          <p:nvPr/>
        </p:nvSpPr>
        <p:spPr>
          <a:xfrm>
            <a:off x="9961365" y="2573406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E58065C-8949-4F2A-AAC1-03B35A141B5C}"/>
              </a:ext>
            </a:extLst>
          </p:cNvPr>
          <p:cNvSpPr/>
          <p:nvPr/>
        </p:nvSpPr>
        <p:spPr>
          <a:xfrm>
            <a:off x="10398074" y="2561915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FF64A02-07DE-45B7-849E-82CB67193B05}"/>
              </a:ext>
            </a:extLst>
          </p:cNvPr>
          <p:cNvSpPr/>
          <p:nvPr/>
        </p:nvSpPr>
        <p:spPr>
          <a:xfrm>
            <a:off x="10132569" y="2792284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AD8D819-9910-46F7-B13E-129D5CCD14B8}"/>
              </a:ext>
            </a:extLst>
          </p:cNvPr>
          <p:cNvSpPr/>
          <p:nvPr/>
        </p:nvSpPr>
        <p:spPr>
          <a:xfrm>
            <a:off x="10585496" y="2978763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76" name="直接箭头连接符 8">
            <a:extLst>
              <a:ext uri="{FF2B5EF4-FFF2-40B4-BE49-F238E27FC236}">
                <a16:creationId xmlns:a16="http://schemas.microsoft.com/office/drawing/2014/main" id="{8471C5DB-97B6-48BD-9C00-F42272EECBEF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645" y="2296065"/>
            <a:ext cx="313982" cy="424523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直接箭头连接符 8">
            <a:extLst>
              <a:ext uri="{FF2B5EF4-FFF2-40B4-BE49-F238E27FC236}">
                <a16:creationId xmlns:a16="http://schemas.microsoft.com/office/drawing/2014/main" id="{1C5C36DF-4222-4B69-B7B0-11C2710FEEFF}"/>
              </a:ext>
            </a:extLst>
          </p:cNvPr>
          <p:cNvCxnSpPr>
            <a:cxnSpLocks/>
          </p:cNvCxnSpPr>
          <p:nvPr/>
        </p:nvCxnSpPr>
        <p:spPr bwMode="auto">
          <a:xfrm flipV="1">
            <a:off x="8751803" y="2339306"/>
            <a:ext cx="463899" cy="545238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直接箭头连接符 8">
            <a:extLst>
              <a:ext uri="{FF2B5EF4-FFF2-40B4-BE49-F238E27FC236}">
                <a16:creationId xmlns:a16="http://schemas.microsoft.com/office/drawing/2014/main" id="{A3B6A5B8-2EE0-4EDB-A5B4-D70DEB1EB338}"/>
              </a:ext>
            </a:extLst>
          </p:cNvPr>
          <p:cNvCxnSpPr>
            <a:cxnSpLocks/>
          </p:cNvCxnSpPr>
          <p:nvPr/>
        </p:nvCxnSpPr>
        <p:spPr bwMode="auto">
          <a:xfrm flipV="1">
            <a:off x="8834200" y="2192554"/>
            <a:ext cx="725505" cy="835505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直接箭头连接符 8">
            <a:extLst>
              <a:ext uri="{FF2B5EF4-FFF2-40B4-BE49-F238E27FC236}">
                <a16:creationId xmlns:a16="http://schemas.microsoft.com/office/drawing/2014/main" id="{B19B5B70-9CDD-430E-9A50-98F42003E966}"/>
              </a:ext>
            </a:extLst>
          </p:cNvPr>
          <p:cNvCxnSpPr>
            <a:cxnSpLocks/>
          </p:cNvCxnSpPr>
          <p:nvPr/>
        </p:nvCxnSpPr>
        <p:spPr bwMode="auto">
          <a:xfrm flipV="1">
            <a:off x="9060688" y="2379886"/>
            <a:ext cx="731220" cy="803075"/>
          </a:xfrm>
          <a:prstGeom prst="straightConnector1">
            <a:avLst/>
          </a:prstGeom>
          <a:noFill/>
          <a:ln w="25400" cap="sq" algn="ctr">
            <a:solidFill>
              <a:srgbClr val="FF00FF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528990C6-E334-484D-BB41-04DF056F3A87}"/>
              </a:ext>
            </a:extLst>
          </p:cNvPr>
          <p:cNvSpPr/>
          <p:nvPr/>
        </p:nvSpPr>
        <p:spPr>
          <a:xfrm>
            <a:off x="8469734" y="2665175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2A5EAA82-6BC4-4639-84C3-355366877CD1}"/>
              </a:ext>
            </a:extLst>
          </p:cNvPr>
          <p:cNvSpPr/>
          <p:nvPr/>
        </p:nvSpPr>
        <p:spPr>
          <a:xfrm>
            <a:off x="8631477" y="2816233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C066481C-76A8-4C03-9B58-1555D5673951}"/>
              </a:ext>
            </a:extLst>
          </p:cNvPr>
          <p:cNvSpPr/>
          <p:nvPr/>
        </p:nvSpPr>
        <p:spPr>
          <a:xfrm>
            <a:off x="8780453" y="2955166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78F943A2-DA6D-41CB-992A-6242B127733A}"/>
              </a:ext>
            </a:extLst>
          </p:cNvPr>
          <p:cNvSpPr/>
          <p:nvPr/>
        </p:nvSpPr>
        <p:spPr>
          <a:xfrm>
            <a:off x="8983009" y="3136396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84" name="直接箭头连接符 8">
            <a:extLst>
              <a:ext uri="{FF2B5EF4-FFF2-40B4-BE49-F238E27FC236}">
                <a16:creationId xmlns:a16="http://schemas.microsoft.com/office/drawing/2014/main" id="{A2657475-ED16-4E9D-983A-906F19355B8B}"/>
              </a:ext>
            </a:extLst>
          </p:cNvPr>
          <p:cNvCxnSpPr>
            <a:cxnSpLocks/>
          </p:cNvCxnSpPr>
          <p:nvPr/>
        </p:nvCxnSpPr>
        <p:spPr bwMode="auto">
          <a:xfrm flipV="1">
            <a:off x="9342101" y="2890832"/>
            <a:ext cx="382115" cy="538109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直接箭头连接符 8">
            <a:extLst>
              <a:ext uri="{FF2B5EF4-FFF2-40B4-BE49-F238E27FC236}">
                <a16:creationId xmlns:a16="http://schemas.microsoft.com/office/drawing/2014/main" id="{B834729B-8498-4E63-831A-EB63B7F24C30}"/>
              </a:ext>
            </a:extLst>
          </p:cNvPr>
          <p:cNvCxnSpPr>
            <a:cxnSpLocks/>
          </p:cNvCxnSpPr>
          <p:nvPr/>
        </p:nvCxnSpPr>
        <p:spPr bwMode="auto">
          <a:xfrm flipV="1">
            <a:off x="9435993" y="2720588"/>
            <a:ext cx="618896" cy="875072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直接箭头连接符 8">
            <a:extLst>
              <a:ext uri="{FF2B5EF4-FFF2-40B4-BE49-F238E27FC236}">
                <a16:creationId xmlns:a16="http://schemas.microsoft.com/office/drawing/2014/main" id="{078FD9BF-9F8F-4FFB-8A5F-9D85B7BD0533}"/>
              </a:ext>
            </a:extLst>
          </p:cNvPr>
          <p:cNvCxnSpPr>
            <a:cxnSpLocks/>
            <a:stCxn id="91" idx="0"/>
            <a:endCxn id="74" idx="1"/>
          </p:cNvCxnSpPr>
          <p:nvPr/>
        </p:nvCxnSpPr>
        <p:spPr bwMode="auto">
          <a:xfrm flipV="1">
            <a:off x="9603564" y="2876100"/>
            <a:ext cx="529005" cy="736353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直接箭头连接符 8">
            <a:extLst>
              <a:ext uri="{FF2B5EF4-FFF2-40B4-BE49-F238E27FC236}">
                <a16:creationId xmlns:a16="http://schemas.microsoft.com/office/drawing/2014/main" id="{256BA79B-019D-41C7-A73B-9F905D6B7E11}"/>
              </a:ext>
            </a:extLst>
          </p:cNvPr>
          <p:cNvCxnSpPr>
            <a:cxnSpLocks/>
          </p:cNvCxnSpPr>
          <p:nvPr/>
        </p:nvCxnSpPr>
        <p:spPr bwMode="auto">
          <a:xfrm flipV="1">
            <a:off x="9641403" y="2684543"/>
            <a:ext cx="801187" cy="1122008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直接箭头连接符 8">
            <a:extLst>
              <a:ext uri="{FF2B5EF4-FFF2-40B4-BE49-F238E27FC236}">
                <a16:creationId xmlns:a16="http://schemas.microsoft.com/office/drawing/2014/main" id="{FA1B6E60-722A-4AB6-AE6D-AFC5B699B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9869897" y="3043731"/>
            <a:ext cx="777187" cy="817075"/>
          </a:xfrm>
          <a:prstGeom prst="straightConnector1">
            <a:avLst/>
          </a:prstGeom>
          <a:noFill/>
          <a:ln w="25400" cap="sq" algn="ctr">
            <a:solidFill>
              <a:srgbClr val="0070C0">
                <a:alpha val="44000"/>
              </a:srgbClr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FCB767B-B97D-4B13-8DCD-53FA281F8639}"/>
              </a:ext>
            </a:extLst>
          </p:cNvPr>
          <p:cNvSpPr/>
          <p:nvPr/>
        </p:nvSpPr>
        <p:spPr>
          <a:xfrm>
            <a:off x="9245907" y="3343834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9BABB27-460D-4FE5-8E26-57B56A15A6C1}"/>
              </a:ext>
            </a:extLst>
          </p:cNvPr>
          <p:cNvSpPr/>
          <p:nvPr/>
        </p:nvSpPr>
        <p:spPr>
          <a:xfrm>
            <a:off x="9397079" y="3490877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5C58D86-7471-4E3C-A507-E6185C935CA7}"/>
              </a:ext>
            </a:extLst>
          </p:cNvPr>
          <p:cNvSpPr/>
          <p:nvPr/>
        </p:nvSpPr>
        <p:spPr>
          <a:xfrm>
            <a:off x="9534435" y="3612453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6A565FD-9743-4AC5-B70D-AB2FDE020D16}"/>
              </a:ext>
            </a:extLst>
          </p:cNvPr>
          <p:cNvSpPr/>
          <p:nvPr/>
        </p:nvSpPr>
        <p:spPr>
          <a:xfrm>
            <a:off x="9601780" y="3695169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933BED1-3DA7-41EE-A822-BE73D636E9E9}"/>
              </a:ext>
            </a:extLst>
          </p:cNvPr>
          <p:cNvSpPr/>
          <p:nvPr/>
        </p:nvSpPr>
        <p:spPr>
          <a:xfrm>
            <a:off x="9827470" y="3789197"/>
            <a:ext cx="138257" cy="16763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809A989B-65AC-4900-BB15-28EA65F46838}"/>
              </a:ext>
            </a:extLst>
          </p:cNvPr>
          <p:cNvSpPr/>
          <p:nvPr/>
        </p:nvSpPr>
        <p:spPr>
          <a:xfrm rot="2244119">
            <a:off x="8266237" y="2667860"/>
            <a:ext cx="1042474" cy="563563"/>
          </a:xfrm>
          <a:prstGeom prst="ellipse">
            <a:avLst/>
          </a:prstGeom>
          <a:ln w="25400">
            <a:solidFill>
              <a:srgbClr val="FF00FF">
                <a:alpha val="44000"/>
              </a:srgb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D427D6E1-2348-4C63-BD7C-5B76208AC3A6}"/>
              </a:ext>
            </a:extLst>
          </p:cNvPr>
          <p:cNvSpPr/>
          <p:nvPr/>
        </p:nvSpPr>
        <p:spPr>
          <a:xfrm rot="2246362">
            <a:off x="9068256" y="3383738"/>
            <a:ext cx="1083993" cy="563563"/>
          </a:xfrm>
          <a:prstGeom prst="ellipse">
            <a:avLst/>
          </a:prstGeom>
          <a:ln w="25400">
            <a:solidFill>
              <a:srgbClr val="0070C0">
                <a:alpha val="44000"/>
              </a:srgb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113" name="直接箭头连接符 6">
            <a:extLst>
              <a:ext uri="{FF2B5EF4-FFF2-40B4-BE49-F238E27FC236}">
                <a16:creationId xmlns:a16="http://schemas.microsoft.com/office/drawing/2014/main" id="{CDA8E40D-3013-4039-941B-149E5BC06769}"/>
              </a:ext>
            </a:extLst>
          </p:cNvPr>
          <p:cNvCxnSpPr>
            <a:cxnSpLocks/>
          </p:cNvCxnSpPr>
          <p:nvPr/>
        </p:nvCxnSpPr>
        <p:spPr bwMode="auto">
          <a:xfrm flipH="1">
            <a:off x="4754713" y="3884092"/>
            <a:ext cx="3424749" cy="10040"/>
          </a:xfrm>
          <a:prstGeom prst="straightConnector1">
            <a:avLst/>
          </a:prstGeom>
          <a:noFill/>
          <a:ln w="50800" cap="sq" algn="ctr">
            <a:solidFill>
              <a:srgbClr val="0000FF"/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3B93CB97-D9C6-4CEB-B29F-7A0930497FEE}"/>
              </a:ext>
            </a:extLst>
          </p:cNvPr>
          <p:cNvSpPr txBox="1"/>
          <p:nvPr/>
        </p:nvSpPr>
        <p:spPr>
          <a:xfrm>
            <a:off x="4102825" y="4346437"/>
            <a:ext cx="4346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不是好的投影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（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Poor Projection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328C9E9-3616-4870-B73E-7BB64DCF6423}"/>
              </a:ext>
            </a:extLst>
          </p:cNvPr>
          <p:cNvSpPr txBox="1"/>
          <p:nvPr/>
        </p:nvSpPr>
        <p:spPr>
          <a:xfrm>
            <a:off x="8448877" y="4370286"/>
            <a:ext cx="27299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好的投影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（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Good Projection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05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4.1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99" y="1034239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投影表示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94DABDA-2EE3-47E7-9E33-22FD0DA78738}"/>
                  </a:ext>
                </a:extLst>
              </p:cNvPr>
              <p:cNvSpPr txBox="1"/>
              <p:nvPr/>
            </p:nvSpPr>
            <p:spPr>
              <a:xfrm>
                <a:off x="232630" y="4609593"/>
                <a:ext cx="282006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</a:rPr>
                  <a:t> 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</a:rPr>
                  <a:t>向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</a:rPr>
                  <a:t> 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</a:rPr>
                  <a:t>投影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</a:endParaRPr>
              </a:p>
              <a:p>
                <a:pPr lvl="0" algn="ctr"/>
                <a:r>
                  <a:rPr lang="zh-CN" altLang="en-US" sz="2800" dirty="0">
                    <a:solidFill>
                      <a:srgbClr val="000000"/>
                    </a:solidFill>
                    <a:latin typeface="Arial-BoldMT"/>
                  </a:rPr>
                  <a:t>（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Arial-BoldMT"/>
                  </a:rPr>
                  <a:t>Project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latin typeface="Arial-BoldMT"/>
                  </a:rPr>
                  <a:t>to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  <a:latin typeface="Arial-BoldMT"/>
                  </a:rPr>
                  <a:t>）</a:t>
                </a:r>
                <a:endParaRPr kumimoji="0" lang="en-US" altLang="zh-CN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94DABDA-2EE3-47E7-9E33-22FD0DA78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" y="4609593"/>
                <a:ext cx="2820068" cy="954107"/>
              </a:xfrm>
              <a:prstGeom prst="rect">
                <a:avLst/>
              </a:prstGeom>
              <a:blipFill>
                <a:blip r:embed="rId3"/>
                <a:stretch>
                  <a:fillRect l="-10583" t="-6369" r="-11015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6">
            <a:extLst>
              <a:ext uri="{FF2B5EF4-FFF2-40B4-BE49-F238E27FC236}">
                <a16:creationId xmlns:a16="http://schemas.microsoft.com/office/drawing/2014/main" id="{4BE43AF5-7DEC-49A9-BACD-754235DF36F4}"/>
              </a:ext>
            </a:extLst>
          </p:cNvPr>
          <p:cNvCxnSpPr>
            <a:cxnSpLocks/>
          </p:cNvCxnSpPr>
          <p:nvPr/>
        </p:nvCxnSpPr>
        <p:spPr bwMode="auto">
          <a:xfrm flipV="1">
            <a:off x="1198245" y="2325370"/>
            <a:ext cx="1079500" cy="992188"/>
          </a:xfrm>
          <a:prstGeom prst="straightConnector1">
            <a:avLst/>
          </a:prstGeom>
          <a:noFill/>
          <a:ln w="50800" cap="sq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8">
            <a:extLst>
              <a:ext uri="{FF2B5EF4-FFF2-40B4-BE49-F238E27FC236}">
                <a16:creationId xmlns:a16="http://schemas.microsoft.com/office/drawing/2014/main" id="{B143A219-4A54-42DA-9C4D-8CB12D204BD1}"/>
              </a:ext>
            </a:extLst>
          </p:cNvPr>
          <p:cNvCxnSpPr>
            <a:cxnSpLocks/>
          </p:cNvCxnSpPr>
          <p:nvPr/>
        </p:nvCxnSpPr>
        <p:spPr bwMode="auto">
          <a:xfrm flipV="1">
            <a:off x="1198245" y="3351664"/>
            <a:ext cx="1943100" cy="0"/>
          </a:xfrm>
          <a:prstGeom prst="straightConnector1">
            <a:avLst/>
          </a:prstGeom>
          <a:noFill/>
          <a:ln w="50800" cap="sq" algn="ctr">
            <a:solidFill>
              <a:srgbClr val="0000FF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A668CF4-C525-48A2-A8D5-6C1F41B52A80}"/>
                  </a:ext>
                </a:extLst>
              </p:cNvPr>
              <p:cNvSpPr txBox="1"/>
              <p:nvPr/>
            </p:nvSpPr>
            <p:spPr>
              <a:xfrm>
                <a:off x="367465" y="4024611"/>
                <a:ext cx="3375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A668CF4-C525-48A2-A8D5-6C1F41B52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5" y="4024611"/>
                <a:ext cx="33756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F4A427F1-D459-4705-8DEE-6A8DCD784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650" y="940733"/>
            <a:ext cx="8140204" cy="416892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91D34DB-11A6-43CC-94AE-92845B637A83}"/>
              </a:ext>
            </a:extLst>
          </p:cNvPr>
          <p:cNvSpPr txBox="1"/>
          <p:nvPr/>
        </p:nvSpPr>
        <p:spPr>
          <a:xfrm>
            <a:off x="2935301" y="5284540"/>
            <a:ext cx="9374521" cy="954107"/>
          </a:xfrm>
          <a:prstGeom prst="rect">
            <a:avLst/>
          </a:prstGeom>
          <a:solidFill>
            <a:srgbClr val="D8D8F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线性判别的目的：在两个类别之间找到最好的区分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（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find the best separation between two classes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CDEA1D-88B9-4EEA-BE86-960CA42E9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0043" y="4609593"/>
            <a:ext cx="2292833" cy="3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1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2057628-4199-4EB4-B9A3-96818108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458" y="1978432"/>
            <a:ext cx="6905542" cy="35366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4F5D5DF-BEB7-437D-A86A-6C73BA73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073" y="5117690"/>
            <a:ext cx="1967552" cy="293465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4.1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372617DD-2ECC-460B-86AE-956A789901DF}"/>
              </a:ext>
            </a:extLst>
          </p:cNvPr>
          <p:cNvSpPr/>
          <p:nvPr/>
        </p:nvSpPr>
        <p:spPr>
          <a:xfrm>
            <a:off x="156787" y="1640319"/>
            <a:ext cx="5588693" cy="4775842"/>
          </a:xfrm>
          <a:prstGeom prst="roundRect">
            <a:avLst/>
          </a:prstGeom>
          <a:solidFill>
            <a:srgbClr val="D8D8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线性判别的目的：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1D34DB-11A6-43CC-94AE-92845B637A83}"/>
              </a:ext>
            </a:extLst>
          </p:cNvPr>
          <p:cNvSpPr txBox="1"/>
          <p:nvPr/>
        </p:nvSpPr>
        <p:spPr>
          <a:xfrm>
            <a:off x="283918" y="1754075"/>
            <a:ext cx="553535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在尽可能保留类别可区分性的前提下实现维数减少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（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Perform dimensionality reduction “while preserving as much of the class discriminatory information as possible”.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3C69A3-839D-49C9-A4A0-4068219CCC8C}"/>
              </a:ext>
            </a:extLst>
          </p:cNvPr>
          <p:cNvSpPr txBox="1"/>
          <p:nvPr/>
        </p:nvSpPr>
        <p:spPr>
          <a:xfrm>
            <a:off x="183456" y="3539179"/>
            <a:ext cx="56358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找到让类别最好区分的投影方向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（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Seeks to find directions along which the classes are best separated.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665FB1-138F-49A7-9E28-0A2E340A8E93}"/>
              </a:ext>
            </a:extLst>
          </p:cNvPr>
          <p:cNvSpPr txBox="1"/>
          <p:nvPr/>
        </p:nvSpPr>
        <p:spPr>
          <a:xfrm>
            <a:off x="183456" y="4725814"/>
            <a:ext cx="56358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同时考虑类内散布和类间散布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（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Takes into consideration the</a:t>
            </a:r>
            <a:r>
              <a:rPr kumimoji="0" lang="en-US" altLang="zh-CN" sz="18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 scatter within-classes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but also the </a:t>
            </a:r>
            <a:r>
              <a:rPr kumimoji="0" lang="en-US" altLang="zh-CN" sz="18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scatter between-classes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33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2057628-4199-4EB4-B9A3-96818108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458" y="1978432"/>
            <a:ext cx="6905542" cy="35366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4F5D5DF-BEB7-437D-A86A-6C73BA73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073" y="5117690"/>
            <a:ext cx="1967552" cy="2934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2EBBF18-FB65-48B1-914E-F7F1BF91E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644" y="1884076"/>
            <a:ext cx="6771812" cy="3966242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4.1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372617DD-2ECC-460B-86AE-956A789901DF}"/>
              </a:ext>
            </a:extLst>
          </p:cNvPr>
          <p:cNvSpPr/>
          <p:nvPr/>
        </p:nvSpPr>
        <p:spPr>
          <a:xfrm>
            <a:off x="156787" y="1640319"/>
            <a:ext cx="5588693" cy="4775842"/>
          </a:xfrm>
          <a:prstGeom prst="roundRect">
            <a:avLst/>
          </a:prstGeom>
          <a:solidFill>
            <a:srgbClr val="D8D8FF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线性判别的目的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1D34DB-11A6-43CC-94AE-92845B637A83}"/>
              </a:ext>
            </a:extLst>
          </p:cNvPr>
          <p:cNvSpPr txBox="1"/>
          <p:nvPr/>
        </p:nvSpPr>
        <p:spPr>
          <a:xfrm>
            <a:off x="283918" y="1754075"/>
            <a:ext cx="553535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在尽可能保留类别可区分性的前提下实现维数减少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  <a:p>
            <a:pPr lvl="0"/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</a:rPr>
              <a:t>（</a:t>
            </a:r>
            <a:r>
              <a:rPr lang="en-US" altLang="zh-CN" i="1" dirty="0">
                <a:solidFill>
                  <a:srgbClr val="000000"/>
                </a:solidFill>
                <a:latin typeface="Arial-BoldMT"/>
              </a:rPr>
              <a:t>Perform dimensionality reduction “while preserving as much of the class discriminatory information as possible”.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3C69A3-839D-49C9-A4A0-4068219CCC8C}"/>
              </a:ext>
            </a:extLst>
          </p:cNvPr>
          <p:cNvSpPr txBox="1"/>
          <p:nvPr/>
        </p:nvSpPr>
        <p:spPr>
          <a:xfrm>
            <a:off x="183456" y="3539179"/>
            <a:ext cx="56358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找到让类别最好区分的投影方向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  <a:p>
            <a:pPr lvl="0"/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</a:rPr>
              <a:t>（</a:t>
            </a:r>
            <a:r>
              <a:rPr lang="en-US" altLang="zh-CN" i="1" dirty="0">
                <a:solidFill>
                  <a:srgbClr val="000000"/>
                </a:solidFill>
                <a:latin typeface="Arial-BoldMT"/>
              </a:rPr>
              <a:t>Seeks to find directions along which the classes are best separated.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665FB1-138F-49A7-9E28-0A2E340A8E93}"/>
              </a:ext>
            </a:extLst>
          </p:cNvPr>
          <p:cNvSpPr txBox="1"/>
          <p:nvPr/>
        </p:nvSpPr>
        <p:spPr>
          <a:xfrm>
            <a:off x="183456" y="4725814"/>
            <a:ext cx="56358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Arial-BoldMT"/>
              </a:rPr>
              <a:t>同时考虑</a:t>
            </a:r>
            <a:r>
              <a:rPr lang="zh-CN" altLang="en-US" sz="2800" dirty="0">
                <a:solidFill>
                  <a:srgbClr val="FF0000"/>
                </a:solidFill>
                <a:latin typeface="Arial-BoldMT"/>
              </a:rPr>
              <a:t>类内散布</a:t>
            </a:r>
            <a:r>
              <a:rPr lang="zh-CN" altLang="en-US" sz="2800" dirty="0">
                <a:solidFill>
                  <a:srgbClr val="000000"/>
                </a:solidFill>
                <a:latin typeface="Arial-BoldMT"/>
              </a:rPr>
              <a:t>和</a:t>
            </a:r>
            <a:r>
              <a:rPr lang="zh-CN" altLang="en-US" sz="2800" dirty="0">
                <a:solidFill>
                  <a:srgbClr val="FF00FF"/>
                </a:solidFill>
                <a:latin typeface="Arial-BoldMT"/>
              </a:rPr>
              <a:t>类间散布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Arial-BoldMT"/>
            </a:endParaRPr>
          </a:p>
          <a:p>
            <a:pPr lvl="0"/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</a:rPr>
              <a:t>（</a:t>
            </a:r>
            <a:r>
              <a:rPr lang="en-US" altLang="zh-CN" i="1" dirty="0">
                <a:solidFill>
                  <a:srgbClr val="000000"/>
                </a:solidFill>
                <a:latin typeface="Arial-BoldMT"/>
              </a:rPr>
              <a:t>Takes into consideration the</a:t>
            </a:r>
            <a:r>
              <a:rPr lang="en-US" altLang="zh-CN" i="1" u="sng" dirty="0">
                <a:solidFill>
                  <a:srgbClr val="000000"/>
                </a:solidFill>
                <a:latin typeface="Arial-BoldMT"/>
              </a:rPr>
              <a:t> scatter within-classes </a:t>
            </a:r>
            <a:r>
              <a:rPr lang="en-US" altLang="zh-CN" i="1" dirty="0">
                <a:solidFill>
                  <a:srgbClr val="000000"/>
                </a:solidFill>
                <a:latin typeface="Arial-BoldMT"/>
              </a:rPr>
              <a:t>but also the </a:t>
            </a:r>
            <a:r>
              <a:rPr lang="en-US" altLang="zh-CN" i="1" u="sng" dirty="0">
                <a:solidFill>
                  <a:srgbClr val="000000"/>
                </a:solidFill>
                <a:latin typeface="Arial-BoldMT"/>
              </a:rPr>
              <a:t>scatter between-classes</a:t>
            </a:r>
            <a:r>
              <a:rPr lang="en-US" altLang="zh-CN" i="1" dirty="0">
                <a:solidFill>
                  <a:srgbClr val="000000"/>
                </a:solidFill>
                <a:latin typeface="Arial-BoldMT"/>
              </a:rPr>
              <a:t>.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</a:endParaRPr>
          </a:p>
        </p:txBody>
      </p:sp>
      <p:cxnSp>
        <p:nvCxnSpPr>
          <p:cNvPr id="6" name="连接符: 曲线 5">
            <a:extLst>
              <a:ext uri="{FF2B5EF4-FFF2-40B4-BE49-F238E27FC236}">
                <a16:creationId xmlns:a16="http://schemas.microsoft.com/office/drawing/2014/main" id="{13A429B4-8538-45BB-BEED-23E5C804E8DF}"/>
              </a:ext>
            </a:extLst>
          </p:cNvPr>
          <p:cNvCxnSpPr>
            <a:cxnSpLocks/>
          </p:cNvCxnSpPr>
          <p:nvPr/>
        </p:nvCxnSpPr>
        <p:spPr>
          <a:xfrm flipV="1">
            <a:off x="5367130" y="4381169"/>
            <a:ext cx="1876508" cy="6122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EF14552-BE8C-45ED-99C9-455F216B83D9}"/>
              </a:ext>
            </a:extLst>
          </p:cNvPr>
          <p:cNvSpPr/>
          <p:nvPr/>
        </p:nvSpPr>
        <p:spPr>
          <a:xfrm>
            <a:off x="3005593" y="5217681"/>
            <a:ext cx="5168348" cy="985811"/>
          </a:xfrm>
          <a:custGeom>
            <a:avLst/>
            <a:gdLst>
              <a:gd name="connsiteX0" fmla="*/ 0 w 5295569"/>
              <a:gd name="connsiteY0" fmla="*/ 7951 h 842838"/>
              <a:gd name="connsiteX1" fmla="*/ 31805 w 5295569"/>
              <a:gd name="connsiteY1" fmla="*/ 47708 h 842838"/>
              <a:gd name="connsiteX2" fmla="*/ 79513 w 5295569"/>
              <a:gd name="connsiteY2" fmla="*/ 95416 h 842838"/>
              <a:gd name="connsiteX3" fmla="*/ 87465 w 5295569"/>
              <a:gd name="connsiteY3" fmla="*/ 135172 h 842838"/>
              <a:gd name="connsiteX4" fmla="*/ 159026 w 5295569"/>
              <a:gd name="connsiteY4" fmla="*/ 174929 h 842838"/>
              <a:gd name="connsiteX5" fmla="*/ 206734 w 5295569"/>
              <a:gd name="connsiteY5" fmla="*/ 230588 h 842838"/>
              <a:gd name="connsiteX6" fmla="*/ 230588 w 5295569"/>
              <a:gd name="connsiteY6" fmla="*/ 262393 h 842838"/>
              <a:gd name="connsiteX7" fmla="*/ 246491 w 5295569"/>
              <a:gd name="connsiteY7" fmla="*/ 286247 h 842838"/>
              <a:gd name="connsiteX8" fmla="*/ 270345 w 5295569"/>
              <a:gd name="connsiteY8" fmla="*/ 294198 h 842838"/>
              <a:gd name="connsiteX9" fmla="*/ 302150 w 5295569"/>
              <a:gd name="connsiteY9" fmla="*/ 333955 h 842838"/>
              <a:gd name="connsiteX10" fmla="*/ 333955 w 5295569"/>
              <a:gd name="connsiteY10" fmla="*/ 349857 h 842838"/>
              <a:gd name="connsiteX11" fmla="*/ 357809 w 5295569"/>
              <a:gd name="connsiteY11" fmla="*/ 365760 h 842838"/>
              <a:gd name="connsiteX12" fmla="*/ 381663 w 5295569"/>
              <a:gd name="connsiteY12" fmla="*/ 389614 h 842838"/>
              <a:gd name="connsiteX13" fmla="*/ 421419 w 5295569"/>
              <a:gd name="connsiteY13" fmla="*/ 413468 h 842838"/>
              <a:gd name="connsiteX14" fmla="*/ 469127 w 5295569"/>
              <a:gd name="connsiteY14" fmla="*/ 445273 h 842838"/>
              <a:gd name="connsiteX15" fmla="*/ 516835 w 5295569"/>
              <a:gd name="connsiteY15" fmla="*/ 477078 h 842838"/>
              <a:gd name="connsiteX16" fmla="*/ 540689 w 5295569"/>
              <a:gd name="connsiteY16" fmla="*/ 485030 h 842838"/>
              <a:gd name="connsiteX17" fmla="*/ 564543 w 5295569"/>
              <a:gd name="connsiteY17" fmla="*/ 500932 h 842838"/>
              <a:gd name="connsiteX18" fmla="*/ 604299 w 5295569"/>
              <a:gd name="connsiteY18" fmla="*/ 516835 h 842838"/>
              <a:gd name="connsiteX19" fmla="*/ 636105 w 5295569"/>
              <a:gd name="connsiteY19" fmla="*/ 540689 h 842838"/>
              <a:gd name="connsiteX20" fmla="*/ 659958 w 5295569"/>
              <a:gd name="connsiteY20" fmla="*/ 548640 h 842838"/>
              <a:gd name="connsiteX21" fmla="*/ 691764 w 5295569"/>
              <a:gd name="connsiteY21" fmla="*/ 564543 h 842838"/>
              <a:gd name="connsiteX22" fmla="*/ 715618 w 5295569"/>
              <a:gd name="connsiteY22" fmla="*/ 580445 h 842838"/>
              <a:gd name="connsiteX23" fmla="*/ 755374 w 5295569"/>
              <a:gd name="connsiteY23" fmla="*/ 612251 h 842838"/>
              <a:gd name="connsiteX24" fmla="*/ 787179 w 5295569"/>
              <a:gd name="connsiteY24" fmla="*/ 620202 h 842838"/>
              <a:gd name="connsiteX25" fmla="*/ 826936 w 5295569"/>
              <a:gd name="connsiteY25" fmla="*/ 636104 h 842838"/>
              <a:gd name="connsiteX26" fmla="*/ 850790 w 5295569"/>
              <a:gd name="connsiteY26" fmla="*/ 644056 h 842838"/>
              <a:gd name="connsiteX27" fmla="*/ 882595 w 5295569"/>
              <a:gd name="connsiteY27" fmla="*/ 659958 h 842838"/>
              <a:gd name="connsiteX28" fmla="*/ 906449 w 5295569"/>
              <a:gd name="connsiteY28" fmla="*/ 667910 h 842838"/>
              <a:gd name="connsiteX29" fmla="*/ 946205 w 5295569"/>
              <a:gd name="connsiteY29" fmla="*/ 691764 h 842838"/>
              <a:gd name="connsiteX30" fmla="*/ 1001865 w 5295569"/>
              <a:gd name="connsiteY30" fmla="*/ 699715 h 842838"/>
              <a:gd name="connsiteX31" fmla="*/ 1025718 w 5295569"/>
              <a:gd name="connsiteY31" fmla="*/ 715617 h 842838"/>
              <a:gd name="connsiteX32" fmla="*/ 1081378 w 5295569"/>
              <a:gd name="connsiteY32" fmla="*/ 731520 h 842838"/>
              <a:gd name="connsiteX33" fmla="*/ 1152939 w 5295569"/>
              <a:gd name="connsiteY33" fmla="*/ 755374 h 842838"/>
              <a:gd name="connsiteX34" fmla="*/ 1280160 w 5295569"/>
              <a:gd name="connsiteY34" fmla="*/ 779228 h 842838"/>
              <a:gd name="connsiteX35" fmla="*/ 1351722 w 5295569"/>
              <a:gd name="connsiteY35" fmla="*/ 803082 h 842838"/>
              <a:gd name="connsiteX36" fmla="*/ 1407381 w 5295569"/>
              <a:gd name="connsiteY36" fmla="*/ 818984 h 842838"/>
              <a:gd name="connsiteX37" fmla="*/ 1494845 w 5295569"/>
              <a:gd name="connsiteY37" fmla="*/ 826936 h 842838"/>
              <a:gd name="connsiteX38" fmla="*/ 1645920 w 5295569"/>
              <a:gd name="connsiteY38" fmla="*/ 842838 h 842838"/>
              <a:gd name="connsiteX39" fmla="*/ 2830665 w 5295569"/>
              <a:gd name="connsiteY39" fmla="*/ 834887 h 842838"/>
              <a:gd name="connsiteX40" fmla="*/ 2973788 w 5295569"/>
              <a:gd name="connsiteY40" fmla="*/ 826936 h 842838"/>
              <a:gd name="connsiteX41" fmla="*/ 3077155 w 5295569"/>
              <a:gd name="connsiteY41" fmla="*/ 811033 h 842838"/>
              <a:gd name="connsiteX42" fmla="*/ 3164619 w 5295569"/>
              <a:gd name="connsiteY42" fmla="*/ 803082 h 842838"/>
              <a:gd name="connsiteX43" fmla="*/ 3323645 w 5295569"/>
              <a:gd name="connsiteY43" fmla="*/ 779228 h 842838"/>
              <a:gd name="connsiteX44" fmla="*/ 3379305 w 5295569"/>
              <a:gd name="connsiteY44" fmla="*/ 771277 h 842838"/>
              <a:gd name="connsiteX45" fmla="*/ 3466769 w 5295569"/>
              <a:gd name="connsiteY45" fmla="*/ 763325 h 842838"/>
              <a:gd name="connsiteX46" fmla="*/ 3880237 w 5295569"/>
              <a:gd name="connsiteY46" fmla="*/ 739471 h 842838"/>
              <a:gd name="connsiteX47" fmla="*/ 4110825 w 5295569"/>
              <a:gd name="connsiteY47" fmla="*/ 723569 h 842838"/>
              <a:gd name="connsiteX48" fmla="*/ 4222143 w 5295569"/>
              <a:gd name="connsiteY48" fmla="*/ 699715 h 842838"/>
              <a:gd name="connsiteX49" fmla="*/ 4317558 w 5295569"/>
              <a:gd name="connsiteY49" fmla="*/ 683812 h 842838"/>
              <a:gd name="connsiteX50" fmla="*/ 4412974 w 5295569"/>
              <a:gd name="connsiteY50" fmla="*/ 659958 h 842838"/>
              <a:gd name="connsiteX51" fmla="*/ 4484536 w 5295569"/>
              <a:gd name="connsiteY51" fmla="*/ 644056 h 842838"/>
              <a:gd name="connsiteX52" fmla="*/ 4540195 w 5295569"/>
              <a:gd name="connsiteY52" fmla="*/ 636104 h 842838"/>
              <a:gd name="connsiteX53" fmla="*/ 4579951 w 5295569"/>
              <a:gd name="connsiteY53" fmla="*/ 628153 h 842838"/>
              <a:gd name="connsiteX54" fmla="*/ 4603805 w 5295569"/>
              <a:gd name="connsiteY54" fmla="*/ 612251 h 842838"/>
              <a:gd name="connsiteX55" fmla="*/ 4691270 w 5295569"/>
              <a:gd name="connsiteY55" fmla="*/ 596348 h 842838"/>
              <a:gd name="connsiteX56" fmla="*/ 4731026 w 5295569"/>
              <a:gd name="connsiteY56" fmla="*/ 588397 h 842838"/>
              <a:gd name="connsiteX57" fmla="*/ 4770783 w 5295569"/>
              <a:gd name="connsiteY57" fmla="*/ 564543 h 842838"/>
              <a:gd name="connsiteX58" fmla="*/ 4794637 w 5295569"/>
              <a:gd name="connsiteY58" fmla="*/ 556591 h 842838"/>
              <a:gd name="connsiteX59" fmla="*/ 4818491 w 5295569"/>
              <a:gd name="connsiteY59" fmla="*/ 540689 h 842838"/>
              <a:gd name="connsiteX60" fmla="*/ 4858247 w 5295569"/>
              <a:gd name="connsiteY60" fmla="*/ 524786 h 842838"/>
              <a:gd name="connsiteX61" fmla="*/ 4913906 w 5295569"/>
              <a:gd name="connsiteY61" fmla="*/ 492981 h 842838"/>
              <a:gd name="connsiteX62" fmla="*/ 4961614 w 5295569"/>
              <a:gd name="connsiteY62" fmla="*/ 453224 h 842838"/>
              <a:gd name="connsiteX63" fmla="*/ 5017273 w 5295569"/>
              <a:gd name="connsiteY63" fmla="*/ 413468 h 842838"/>
              <a:gd name="connsiteX64" fmla="*/ 5025225 w 5295569"/>
              <a:gd name="connsiteY64" fmla="*/ 389614 h 842838"/>
              <a:gd name="connsiteX65" fmla="*/ 5072932 w 5295569"/>
              <a:gd name="connsiteY65" fmla="*/ 373711 h 842838"/>
              <a:gd name="connsiteX66" fmla="*/ 5104738 w 5295569"/>
              <a:gd name="connsiteY66" fmla="*/ 333955 h 842838"/>
              <a:gd name="connsiteX67" fmla="*/ 5120640 w 5295569"/>
              <a:gd name="connsiteY67" fmla="*/ 310101 h 842838"/>
              <a:gd name="connsiteX68" fmla="*/ 5168348 w 5295569"/>
              <a:gd name="connsiteY68" fmla="*/ 262393 h 842838"/>
              <a:gd name="connsiteX69" fmla="*/ 5176299 w 5295569"/>
              <a:gd name="connsiteY69" fmla="*/ 238539 h 842838"/>
              <a:gd name="connsiteX70" fmla="*/ 5208105 w 5295569"/>
              <a:gd name="connsiteY70" fmla="*/ 182880 h 842838"/>
              <a:gd name="connsiteX71" fmla="*/ 5239910 w 5295569"/>
              <a:gd name="connsiteY71" fmla="*/ 111318 h 842838"/>
              <a:gd name="connsiteX72" fmla="*/ 5263764 w 5295569"/>
              <a:gd name="connsiteY72" fmla="*/ 87464 h 842838"/>
              <a:gd name="connsiteX73" fmla="*/ 5279666 w 5295569"/>
              <a:gd name="connsiteY73" fmla="*/ 39757 h 842838"/>
              <a:gd name="connsiteX74" fmla="*/ 5287618 w 5295569"/>
              <a:gd name="connsiteY74" fmla="*/ 15903 h 842838"/>
              <a:gd name="connsiteX75" fmla="*/ 5295569 w 5295569"/>
              <a:gd name="connsiteY75" fmla="*/ 0 h 84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295569" h="842838">
                <a:moveTo>
                  <a:pt x="0" y="7951"/>
                </a:moveTo>
                <a:cubicBezTo>
                  <a:pt x="10602" y="21203"/>
                  <a:pt x="20389" y="35150"/>
                  <a:pt x="31805" y="47708"/>
                </a:cubicBezTo>
                <a:cubicBezTo>
                  <a:pt x="46933" y="64349"/>
                  <a:pt x="79513" y="95416"/>
                  <a:pt x="79513" y="95416"/>
                </a:cubicBezTo>
                <a:cubicBezTo>
                  <a:pt x="82164" y="108668"/>
                  <a:pt x="79356" y="124360"/>
                  <a:pt x="87465" y="135172"/>
                </a:cubicBezTo>
                <a:cubicBezTo>
                  <a:pt x="93455" y="143159"/>
                  <a:pt x="147091" y="168961"/>
                  <a:pt x="159026" y="174929"/>
                </a:cubicBezTo>
                <a:cubicBezTo>
                  <a:pt x="228782" y="267937"/>
                  <a:pt x="140285" y="153064"/>
                  <a:pt x="206734" y="230588"/>
                </a:cubicBezTo>
                <a:cubicBezTo>
                  <a:pt x="215358" y="240650"/>
                  <a:pt x="222885" y="251609"/>
                  <a:pt x="230588" y="262393"/>
                </a:cubicBezTo>
                <a:cubicBezTo>
                  <a:pt x="236143" y="270169"/>
                  <a:pt x="239029" y="280277"/>
                  <a:pt x="246491" y="286247"/>
                </a:cubicBezTo>
                <a:cubicBezTo>
                  <a:pt x="253036" y="291483"/>
                  <a:pt x="262394" y="291548"/>
                  <a:pt x="270345" y="294198"/>
                </a:cubicBezTo>
                <a:cubicBezTo>
                  <a:pt x="280947" y="307450"/>
                  <a:pt x="289378" y="322779"/>
                  <a:pt x="302150" y="333955"/>
                </a:cubicBezTo>
                <a:cubicBezTo>
                  <a:pt x="311070" y="341760"/>
                  <a:pt x="323664" y="343976"/>
                  <a:pt x="333955" y="349857"/>
                </a:cubicBezTo>
                <a:cubicBezTo>
                  <a:pt x="342252" y="354598"/>
                  <a:pt x="350468" y="359642"/>
                  <a:pt x="357809" y="365760"/>
                </a:cubicBezTo>
                <a:cubicBezTo>
                  <a:pt x="366448" y="372959"/>
                  <a:pt x="372667" y="382867"/>
                  <a:pt x="381663" y="389614"/>
                </a:cubicBezTo>
                <a:cubicBezTo>
                  <a:pt x="394026" y="398887"/>
                  <a:pt x="409056" y="404195"/>
                  <a:pt x="421419" y="413468"/>
                </a:cubicBezTo>
                <a:cubicBezTo>
                  <a:pt x="469066" y="449204"/>
                  <a:pt x="421288" y="429327"/>
                  <a:pt x="469127" y="445273"/>
                </a:cubicBezTo>
                <a:cubicBezTo>
                  <a:pt x="485030" y="455875"/>
                  <a:pt x="498703" y="471034"/>
                  <a:pt x="516835" y="477078"/>
                </a:cubicBezTo>
                <a:cubicBezTo>
                  <a:pt x="524786" y="479729"/>
                  <a:pt x="533192" y="481282"/>
                  <a:pt x="540689" y="485030"/>
                </a:cubicBezTo>
                <a:cubicBezTo>
                  <a:pt x="549236" y="489304"/>
                  <a:pt x="555996" y="496658"/>
                  <a:pt x="564543" y="500932"/>
                </a:cubicBezTo>
                <a:cubicBezTo>
                  <a:pt x="577309" y="507315"/>
                  <a:pt x="591822" y="509903"/>
                  <a:pt x="604299" y="516835"/>
                </a:cubicBezTo>
                <a:cubicBezTo>
                  <a:pt x="615884" y="523271"/>
                  <a:pt x="624599" y="534114"/>
                  <a:pt x="636105" y="540689"/>
                </a:cubicBezTo>
                <a:cubicBezTo>
                  <a:pt x="643382" y="544847"/>
                  <a:pt x="652255" y="545339"/>
                  <a:pt x="659958" y="548640"/>
                </a:cubicBezTo>
                <a:cubicBezTo>
                  <a:pt x="670853" y="553309"/>
                  <a:pt x="681472" y="558662"/>
                  <a:pt x="691764" y="564543"/>
                </a:cubicBezTo>
                <a:cubicBezTo>
                  <a:pt x="700061" y="569284"/>
                  <a:pt x="707973" y="574711"/>
                  <a:pt x="715618" y="580445"/>
                </a:cubicBezTo>
                <a:cubicBezTo>
                  <a:pt x="729195" y="590628"/>
                  <a:pt x="740539" y="604009"/>
                  <a:pt x="755374" y="612251"/>
                </a:cubicBezTo>
                <a:cubicBezTo>
                  <a:pt x="764927" y="617558"/>
                  <a:pt x="776812" y="616746"/>
                  <a:pt x="787179" y="620202"/>
                </a:cubicBezTo>
                <a:cubicBezTo>
                  <a:pt x="800720" y="624715"/>
                  <a:pt x="813572" y="631092"/>
                  <a:pt x="826936" y="636104"/>
                </a:cubicBezTo>
                <a:cubicBezTo>
                  <a:pt x="834784" y="639047"/>
                  <a:pt x="843086" y="640754"/>
                  <a:pt x="850790" y="644056"/>
                </a:cubicBezTo>
                <a:cubicBezTo>
                  <a:pt x="861685" y="648725"/>
                  <a:pt x="871700" y="655289"/>
                  <a:pt x="882595" y="659958"/>
                </a:cubicBezTo>
                <a:cubicBezTo>
                  <a:pt x="890299" y="663260"/>
                  <a:pt x="898952" y="664162"/>
                  <a:pt x="906449" y="667910"/>
                </a:cubicBezTo>
                <a:cubicBezTo>
                  <a:pt x="920272" y="674822"/>
                  <a:pt x="931544" y="686877"/>
                  <a:pt x="946205" y="691764"/>
                </a:cubicBezTo>
                <a:cubicBezTo>
                  <a:pt x="963985" y="697691"/>
                  <a:pt x="983312" y="697065"/>
                  <a:pt x="1001865" y="699715"/>
                </a:cubicBezTo>
                <a:cubicBezTo>
                  <a:pt x="1009816" y="705016"/>
                  <a:pt x="1017171" y="711343"/>
                  <a:pt x="1025718" y="715617"/>
                </a:cubicBezTo>
                <a:cubicBezTo>
                  <a:pt x="1039477" y="722496"/>
                  <a:pt x="1068121" y="727441"/>
                  <a:pt x="1081378" y="731520"/>
                </a:cubicBezTo>
                <a:cubicBezTo>
                  <a:pt x="1105410" y="738914"/>
                  <a:pt x="1128623" y="748975"/>
                  <a:pt x="1152939" y="755374"/>
                </a:cubicBezTo>
                <a:cubicBezTo>
                  <a:pt x="1185876" y="764042"/>
                  <a:pt x="1243001" y="773035"/>
                  <a:pt x="1280160" y="779228"/>
                </a:cubicBezTo>
                <a:cubicBezTo>
                  <a:pt x="1340709" y="803448"/>
                  <a:pt x="1297919" y="788409"/>
                  <a:pt x="1351722" y="803082"/>
                </a:cubicBezTo>
                <a:cubicBezTo>
                  <a:pt x="1370338" y="808159"/>
                  <a:pt x="1388348" y="815812"/>
                  <a:pt x="1407381" y="818984"/>
                </a:cubicBezTo>
                <a:cubicBezTo>
                  <a:pt x="1436258" y="823797"/>
                  <a:pt x="1465715" y="824023"/>
                  <a:pt x="1494845" y="826936"/>
                </a:cubicBezTo>
                <a:lnTo>
                  <a:pt x="1645920" y="842838"/>
                </a:lnTo>
                <a:lnTo>
                  <a:pt x="2830665" y="834887"/>
                </a:lnTo>
                <a:cubicBezTo>
                  <a:pt x="2878443" y="834315"/>
                  <a:pt x="2926229" y="831539"/>
                  <a:pt x="2973788" y="826936"/>
                </a:cubicBezTo>
                <a:cubicBezTo>
                  <a:pt x="3008487" y="823578"/>
                  <a:pt x="3042563" y="815357"/>
                  <a:pt x="3077155" y="811033"/>
                </a:cubicBezTo>
                <a:cubicBezTo>
                  <a:pt x="3106204" y="807402"/>
                  <a:pt x="3135464" y="805732"/>
                  <a:pt x="3164619" y="803082"/>
                </a:cubicBezTo>
                <a:cubicBezTo>
                  <a:pt x="3245121" y="770881"/>
                  <a:pt x="3179664" y="792317"/>
                  <a:pt x="3323645" y="779228"/>
                </a:cubicBezTo>
                <a:cubicBezTo>
                  <a:pt x="3342310" y="777531"/>
                  <a:pt x="3360678" y="773347"/>
                  <a:pt x="3379305" y="771277"/>
                </a:cubicBezTo>
                <a:cubicBezTo>
                  <a:pt x="3408401" y="768044"/>
                  <a:pt x="3437614" y="765976"/>
                  <a:pt x="3466769" y="763325"/>
                </a:cubicBezTo>
                <a:cubicBezTo>
                  <a:pt x="3665714" y="723537"/>
                  <a:pt x="3477057" y="756507"/>
                  <a:pt x="3880237" y="739471"/>
                </a:cubicBezTo>
                <a:cubicBezTo>
                  <a:pt x="3957214" y="736218"/>
                  <a:pt x="4033962" y="728870"/>
                  <a:pt x="4110825" y="723569"/>
                </a:cubicBezTo>
                <a:cubicBezTo>
                  <a:pt x="4209443" y="709479"/>
                  <a:pt x="4123901" y="724275"/>
                  <a:pt x="4222143" y="699715"/>
                </a:cubicBezTo>
                <a:cubicBezTo>
                  <a:pt x="4253144" y="691965"/>
                  <a:pt x="4286147" y="688300"/>
                  <a:pt x="4317558" y="683812"/>
                </a:cubicBezTo>
                <a:cubicBezTo>
                  <a:pt x="4385880" y="656485"/>
                  <a:pt x="4328527" y="675792"/>
                  <a:pt x="4412974" y="659958"/>
                </a:cubicBezTo>
                <a:cubicBezTo>
                  <a:pt x="4436991" y="655455"/>
                  <a:pt x="4460519" y="648559"/>
                  <a:pt x="4484536" y="644056"/>
                </a:cubicBezTo>
                <a:cubicBezTo>
                  <a:pt x="4502956" y="640602"/>
                  <a:pt x="4521709" y="639185"/>
                  <a:pt x="4540195" y="636104"/>
                </a:cubicBezTo>
                <a:cubicBezTo>
                  <a:pt x="4553526" y="633882"/>
                  <a:pt x="4566699" y="630803"/>
                  <a:pt x="4579951" y="628153"/>
                </a:cubicBezTo>
                <a:cubicBezTo>
                  <a:pt x="4587902" y="622852"/>
                  <a:pt x="4595258" y="616525"/>
                  <a:pt x="4603805" y="612251"/>
                </a:cubicBezTo>
                <a:cubicBezTo>
                  <a:pt x="4629040" y="599633"/>
                  <a:pt x="4667505" y="600004"/>
                  <a:pt x="4691270" y="596348"/>
                </a:cubicBezTo>
                <a:cubicBezTo>
                  <a:pt x="4704627" y="594293"/>
                  <a:pt x="4717774" y="591047"/>
                  <a:pt x="4731026" y="588397"/>
                </a:cubicBezTo>
                <a:cubicBezTo>
                  <a:pt x="4744278" y="580446"/>
                  <a:pt x="4756960" y="571455"/>
                  <a:pt x="4770783" y="564543"/>
                </a:cubicBezTo>
                <a:cubicBezTo>
                  <a:pt x="4778280" y="560795"/>
                  <a:pt x="4787140" y="560339"/>
                  <a:pt x="4794637" y="556591"/>
                </a:cubicBezTo>
                <a:cubicBezTo>
                  <a:pt x="4803184" y="552317"/>
                  <a:pt x="4809944" y="544963"/>
                  <a:pt x="4818491" y="540689"/>
                </a:cubicBezTo>
                <a:cubicBezTo>
                  <a:pt x="4831257" y="534306"/>
                  <a:pt x="4845770" y="531718"/>
                  <a:pt x="4858247" y="524786"/>
                </a:cubicBezTo>
                <a:cubicBezTo>
                  <a:pt x="4930449" y="484673"/>
                  <a:pt x="4856171" y="512225"/>
                  <a:pt x="4913906" y="492981"/>
                </a:cubicBezTo>
                <a:cubicBezTo>
                  <a:pt x="4966632" y="457830"/>
                  <a:pt x="4908039" y="499145"/>
                  <a:pt x="4961614" y="453224"/>
                </a:cubicBezTo>
                <a:cubicBezTo>
                  <a:pt x="4978868" y="438435"/>
                  <a:pt x="4998399" y="426051"/>
                  <a:pt x="5017273" y="413468"/>
                </a:cubicBezTo>
                <a:cubicBezTo>
                  <a:pt x="5019924" y="405517"/>
                  <a:pt x="5018405" y="394486"/>
                  <a:pt x="5025225" y="389614"/>
                </a:cubicBezTo>
                <a:cubicBezTo>
                  <a:pt x="5038865" y="379871"/>
                  <a:pt x="5072932" y="373711"/>
                  <a:pt x="5072932" y="373711"/>
                </a:cubicBezTo>
                <a:cubicBezTo>
                  <a:pt x="5088414" y="327270"/>
                  <a:pt x="5068771" y="369922"/>
                  <a:pt x="5104738" y="333955"/>
                </a:cubicBezTo>
                <a:cubicBezTo>
                  <a:pt x="5111495" y="327198"/>
                  <a:pt x="5114291" y="317243"/>
                  <a:pt x="5120640" y="310101"/>
                </a:cubicBezTo>
                <a:cubicBezTo>
                  <a:pt x="5135581" y="293292"/>
                  <a:pt x="5168348" y="262393"/>
                  <a:pt x="5168348" y="262393"/>
                </a:cubicBezTo>
                <a:cubicBezTo>
                  <a:pt x="5170998" y="254442"/>
                  <a:pt x="5172551" y="246036"/>
                  <a:pt x="5176299" y="238539"/>
                </a:cubicBezTo>
                <a:cubicBezTo>
                  <a:pt x="5204986" y="181164"/>
                  <a:pt x="5180226" y="252577"/>
                  <a:pt x="5208105" y="182880"/>
                </a:cubicBezTo>
                <a:cubicBezTo>
                  <a:pt x="5224108" y="142871"/>
                  <a:pt x="5216374" y="139562"/>
                  <a:pt x="5239910" y="111318"/>
                </a:cubicBezTo>
                <a:cubicBezTo>
                  <a:pt x="5247109" y="102679"/>
                  <a:pt x="5255813" y="95415"/>
                  <a:pt x="5263764" y="87464"/>
                </a:cubicBezTo>
                <a:lnTo>
                  <a:pt x="5279666" y="39757"/>
                </a:lnTo>
                <a:cubicBezTo>
                  <a:pt x="5282317" y="31806"/>
                  <a:pt x="5283870" y="23400"/>
                  <a:pt x="5287618" y="15903"/>
                </a:cubicBezTo>
                <a:lnTo>
                  <a:pt x="5295569" y="0"/>
                </a:lnTo>
              </a:path>
            </a:pathLst>
          </a:custGeom>
          <a:noFill/>
          <a:ln w="31750">
            <a:solidFill>
              <a:srgbClr val="FF0000"/>
            </a:solidFill>
            <a:tailEnd type="triangle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37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第四讲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线性判别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Fisher Discriminant Analysis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F87941C-E296-4102-A738-C023D7537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98613"/>
            <a:ext cx="10247312" cy="217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4.1 Fisher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线性判别动机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The goal of Fisher Linear Discriminant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4.2 Fisher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线性判别分析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Fisher Discriminant Analysis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4.3 Fisher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线性判别算法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Fisher Discriminant Algorithm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844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4.2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线性判别分析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/>
              <p:nvPr/>
            </p:nvSpPr>
            <p:spPr>
              <a:xfrm>
                <a:off x="1115056" y="1833733"/>
                <a:ext cx="8938456" cy="57342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学习最佳投影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，它能将所有样本投影到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的方向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56" y="1833733"/>
                <a:ext cx="8938456" cy="573427"/>
              </a:xfrm>
              <a:prstGeom prst="rect">
                <a:avLst/>
              </a:prstGeom>
              <a:blipFill>
                <a:blip r:embed="rId4"/>
                <a:stretch>
                  <a:fillRect l="-1432" t="-4255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6D577C-20D1-40E6-8F77-5FB95E0030DC}"/>
                  </a:ext>
                </a:extLst>
              </p:cNvPr>
              <p:cNvSpPr/>
              <p:nvPr/>
            </p:nvSpPr>
            <p:spPr>
              <a:xfrm>
                <a:off x="1924322" y="2785865"/>
                <a:ext cx="23973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/>
                  <a:t>假设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6D577C-20D1-40E6-8F77-5FB95E003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322" y="2785865"/>
                <a:ext cx="2397323" cy="523220"/>
              </a:xfrm>
              <a:prstGeom prst="rect">
                <a:avLst/>
              </a:prstGeom>
              <a:blipFill>
                <a:blip r:embed="rId5"/>
                <a:stretch>
                  <a:fillRect l="-5344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/>
              <p:nvPr/>
            </p:nvSpPr>
            <p:spPr>
              <a:xfrm>
                <a:off x="4842914" y="2785865"/>
                <a:ext cx="3392275" cy="560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/>
                    </m:sSup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914" y="2785865"/>
                <a:ext cx="3392275" cy="5600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B7DAC0A-E116-4240-852B-A4FC835ED53B}"/>
                  </a:ext>
                </a:extLst>
              </p:cNvPr>
              <p:cNvSpPr/>
              <p:nvPr/>
            </p:nvSpPr>
            <p:spPr>
              <a:xfrm>
                <a:off x="1924322" y="4220785"/>
                <a:ext cx="9677586" cy="756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/>
                  <a:t>第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个类别的均值为：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B7DAC0A-E116-4240-852B-A4FC835ED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322" y="4220785"/>
                <a:ext cx="9677586" cy="756297"/>
              </a:xfrm>
              <a:prstGeom prst="rect">
                <a:avLst/>
              </a:prstGeom>
              <a:blipFill>
                <a:blip r:embed="rId7"/>
                <a:stretch>
                  <a:fillRect l="-1323" b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25A227E-10A1-40DC-9832-D9B3DA730216}"/>
                  </a:ext>
                </a:extLst>
              </p:cNvPr>
              <p:cNvSpPr/>
              <p:nvPr/>
            </p:nvSpPr>
            <p:spPr>
              <a:xfrm>
                <a:off x="1924322" y="5037062"/>
                <a:ext cx="10130915" cy="1096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/>
                  <a:t>第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800" dirty="0"/>
                  <a:t> 个类别的协方差为：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zh-CN" sz="28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altLang="zh-CN" sz="28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800" b="0" dirty="0">
                    <a:solidFill>
                      <a:schemeClr val="tx1"/>
                    </a:solidFill>
                  </a:rPr>
                  <a:t>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8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25A227E-10A1-40DC-9832-D9B3DA730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322" y="5037062"/>
                <a:ext cx="10130915" cy="1096710"/>
              </a:xfrm>
              <a:prstGeom prst="rect">
                <a:avLst/>
              </a:prstGeom>
              <a:blipFill>
                <a:blip r:embed="rId8"/>
                <a:stretch>
                  <a:fillRect l="-1264" t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3FE4088-36BF-4B6B-AE09-10CE84ACB3AE}"/>
                  </a:ext>
                </a:extLst>
              </p:cNvPr>
              <p:cNvSpPr/>
              <p:nvPr/>
            </p:nvSpPr>
            <p:spPr>
              <a:xfrm>
                <a:off x="1924322" y="3548916"/>
                <a:ext cx="44198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/>
                  <a:t>类别集合</a:t>
                </a:r>
                <a14:m>
                  <m:oMath xmlns:m="http://schemas.openxmlformats.org/officeDocument/2006/math"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|(1,−1)}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3FE4088-36BF-4B6B-AE09-10CE84ACB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322" y="3548916"/>
                <a:ext cx="4419864" cy="523220"/>
              </a:xfrm>
              <a:prstGeom prst="rect">
                <a:avLst/>
              </a:prstGeom>
              <a:blipFill>
                <a:blip r:embed="rId9"/>
                <a:stretch>
                  <a:fillRect l="-2897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4.2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线性判别分析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/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学习最佳投影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的目标函数：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blipFill>
                <a:blip r:embed="rId4"/>
                <a:stretch>
                  <a:fillRect l="-2451" t="-4255" r="-1225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79636E80-2090-45AB-8A67-5B43D9044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644" y="1734424"/>
            <a:ext cx="6771812" cy="4115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/>
              <p:nvPr/>
            </p:nvSpPr>
            <p:spPr>
              <a:xfrm>
                <a:off x="857322" y="5227685"/>
                <a:ext cx="4704814" cy="8205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=1]−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=−1])</m:t>
                            </m:r>
                          </m:e>
                          <m:sup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𝑣𝑎𝑟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=1]+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𝑣𝑎𝑟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=−1]</m:t>
                        </m:r>
                      </m:den>
                    </m:f>
                  </m:oMath>
                </a14:m>
                <a:endParaRPr kumimoji="0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5227685"/>
                <a:ext cx="4704814" cy="820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/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𝑏𝑒𝑡𝑤𝑒𝑒𝑛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𝑤𝑖𝑡h𝑖𝑛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den>
                    </m:f>
                  </m:oMath>
                </a14:m>
                <a:endParaRPr kumimoji="0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/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𝑎𝑟𝑔𝑚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lim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lim>
                      </m:limLow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kumimoji="0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295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4.2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线性判别分析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/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学习最佳投影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的目标函数：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blipFill>
                <a:blip r:embed="rId4"/>
                <a:stretch>
                  <a:fillRect l="-2451" t="-4255" r="-1225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/>
              <p:nvPr/>
            </p:nvSpPr>
            <p:spPr>
              <a:xfrm>
                <a:off x="857322" y="5227685"/>
                <a:ext cx="4704814" cy="8205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=1]−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=−1])</m:t>
                            </m:r>
                          </m:e>
                          <m:sup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𝑣𝑎𝑟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=1]+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𝑣𝑎𝑟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=−1]</m:t>
                        </m:r>
                      </m:den>
                    </m:f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5227685"/>
                <a:ext cx="4704814" cy="820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/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𝑏𝑒𝑡𝑤𝑒𝑒𝑛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𝑤𝑖𝑡h𝑖𝑛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den>
                    </m:f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/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𝑎𝑟𝑔𝑚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𝑎𝑥</m:t>
                          </m:r>
                        </m:e>
                        <m:lim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lim>
                      </m:limLow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249F653-4A76-4DB9-9857-5DB03B513918}"/>
              </a:ext>
            </a:extLst>
          </p:cNvPr>
          <p:cNvCxnSpPr/>
          <p:nvPr/>
        </p:nvCxnSpPr>
        <p:spPr>
          <a:xfrm>
            <a:off x="5951845" y="1078043"/>
            <a:ext cx="0" cy="5275153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2E64218-B681-4183-A2FC-5F117377E9AB}"/>
                  </a:ext>
                </a:extLst>
              </p:cNvPr>
              <p:cNvSpPr/>
              <p:nvPr/>
            </p:nvSpPr>
            <p:spPr>
              <a:xfrm>
                <a:off x="6290811" y="1143643"/>
                <a:ext cx="49894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=1]−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=−1])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2E64218-B681-4183-A2FC-5F117377E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811" y="1143643"/>
                <a:ext cx="498947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BC6E6C5-1D5A-41B6-8511-9BCEE21952F4}"/>
                  </a:ext>
                </a:extLst>
              </p:cNvPr>
              <p:cNvSpPr/>
              <p:nvPr/>
            </p:nvSpPr>
            <p:spPr>
              <a:xfrm>
                <a:off x="6180909" y="1853031"/>
                <a:ext cx="60735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=1]−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=−1])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BC6E6C5-1D5A-41B6-8511-9BCEE2195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909" y="1853031"/>
                <a:ext cx="60735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E74A30D-BC0F-484E-9E5D-EE06B3670D45}"/>
                  </a:ext>
                </a:extLst>
              </p:cNvPr>
              <p:cNvSpPr/>
              <p:nvPr/>
            </p:nvSpPr>
            <p:spPr>
              <a:xfrm>
                <a:off x="6177031" y="2652498"/>
                <a:ext cx="59073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E74A30D-BC0F-484E-9E5D-EE06B3670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31" y="2652498"/>
                <a:ext cx="590732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B15901D-5FED-46F1-B429-50FABC3A972E}"/>
                  </a:ext>
                </a:extLst>
              </p:cNvPr>
              <p:cNvSpPr/>
              <p:nvPr/>
            </p:nvSpPr>
            <p:spPr>
              <a:xfrm>
                <a:off x="6200402" y="3374790"/>
                <a:ext cx="3281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B15901D-5FED-46F1-B429-50FABC3A9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402" y="3374790"/>
                <a:ext cx="328115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83FC092-8201-440D-A3E4-A463AB213690}"/>
                  </a:ext>
                </a:extLst>
              </p:cNvPr>
              <p:cNvSpPr/>
              <p:nvPr/>
            </p:nvSpPr>
            <p:spPr>
              <a:xfrm>
                <a:off x="6290811" y="4141213"/>
                <a:ext cx="495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CN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83FC092-8201-440D-A3E4-A463AB213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811" y="4141213"/>
                <a:ext cx="4951292" cy="523220"/>
              </a:xfrm>
              <a:prstGeom prst="rect">
                <a:avLst/>
              </a:prstGeom>
              <a:blipFill>
                <a:blip r:embed="rId1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69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4.2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线性判别分析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/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学习最佳投影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的目标函数：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blipFill>
                <a:blip r:embed="rId3"/>
                <a:stretch>
                  <a:fillRect l="-2451" t="-4255" r="-1225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/>
              <p:nvPr/>
            </p:nvSpPr>
            <p:spPr>
              <a:xfrm>
                <a:off x="857322" y="5227685"/>
                <a:ext cx="4704814" cy="8205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=1]−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=−1])</m:t>
                            </m:r>
                          </m:e>
                          <m:sup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𝑣𝑎𝑟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=1]+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𝑣𝑎𝑟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=−1]</m:t>
                        </m:r>
                      </m:den>
                    </m:f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5227685"/>
                <a:ext cx="4704814" cy="820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/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𝑏𝑒𝑡𝑤𝑒𝑒𝑛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𝑤𝑖𝑡h𝑖𝑛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den>
                    </m:f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/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𝑎𝑟𝑔𝑚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𝑎𝑥</m:t>
                          </m:r>
                        </m:e>
                        <m:lim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lim>
                      </m:limLow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249F653-4A76-4DB9-9857-5DB03B513918}"/>
              </a:ext>
            </a:extLst>
          </p:cNvPr>
          <p:cNvCxnSpPr/>
          <p:nvPr/>
        </p:nvCxnSpPr>
        <p:spPr>
          <a:xfrm>
            <a:off x="5951845" y="1078043"/>
            <a:ext cx="0" cy="5275153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2E64218-B681-4183-A2FC-5F117377E9AB}"/>
                  </a:ext>
                </a:extLst>
              </p:cNvPr>
              <p:cNvSpPr/>
              <p:nvPr/>
            </p:nvSpPr>
            <p:spPr>
              <a:xfrm>
                <a:off x="6290811" y="1143643"/>
                <a:ext cx="49894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=1]−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=−1])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2E64218-B681-4183-A2FC-5F117377E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811" y="1143643"/>
                <a:ext cx="49894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83FC092-8201-440D-A3E4-A463AB213690}"/>
                  </a:ext>
                </a:extLst>
              </p:cNvPr>
              <p:cNvSpPr/>
              <p:nvPr/>
            </p:nvSpPr>
            <p:spPr>
              <a:xfrm>
                <a:off x="6328992" y="1708084"/>
                <a:ext cx="495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𝝁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𝝁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𝝁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𝝁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</m:oMath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83FC092-8201-440D-A3E4-A463AB213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992" y="1708084"/>
                <a:ext cx="4951292" cy="523220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635C1-EE38-469F-A433-56C23E0B2514}"/>
                  </a:ext>
                </a:extLst>
              </p:cNvPr>
              <p:cNvSpPr/>
              <p:nvPr/>
            </p:nvSpPr>
            <p:spPr>
              <a:xfrm>
                <a:off x="6240156" y="2542287"/>
                <a:ext cx="58957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635C1-EE38-469F-A433-56C23E0B25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156" y="2542287"/>
                <a:ext cx="58957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7F93BEB-8CA3-4F6C-87EF-E77BA802E4BE}"/>
              </a:ext>
            </a:extLst>
          </p:cNvPr>
          <p:cNvCxnSpPr>
            <a:cxnSpLocks/>
          </p:cNvCxnSpPr>
          <p:nvPr/>
        </p:nvCxnSpPr>
        <p:spPr>
          <a:xfrm>
            <a:off x="6096000" y="2439230"/>
            <a:ext cx="603987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85D5BA4-8232-4E00-A2A8-C08F0EC6616A}"/>
                  </a:ext>
                </a:extLst>
              </p:cNvPr>
              <p:cNvSpPr/>
              <p:nvPr/>
            </p:nvSpPr>
            <p:spPr>
              <a:xfrm>
                <a:off x="7242097" y="3099060"/>
                <a:ext cx="4893776" cy="741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8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altLang="zh-CN" sz="28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8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85D5BA4-8232-4E00-A2A8-C08F0EC66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097" y="3099060"/>
                <a:ext cx="4893776" cy="7414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F723F09-492A-4014-9DD1-42EF82A04C7A}"/>
                  </a:ext>
                </a:extLst>
              </p:cNvPr>
              <p:cNvSpPr/>
              <p:nvPr/>
            </p:nvSpPr>
            <p:spPr>
              <a:xfrm>
                <a:off x="7242097" y="3840481"/>
                <a:ext cx="4726294" cy="741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8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F723F09-492A-4014-9DD1-42EF82A04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097" y="3840481"/>
                <a:ext cx="4726294" cy="7414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133CDCB-99E7-4A11-A12A-71BB7B48FC20}"/>
                  </a:ext>
                </a:extLst>
              </p:cNvPr>
              <p:cNvSpPr/>
              <p:nvPr/>
            </p:nvSpPr>
            <p:spPr>
              <a:xfrm>
                <a:off x="7242097" y="4581902"/>
                <a:ext cx="3467103" cy="741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133CDCB-99E7-4A11-A12A-71BB7B48F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097" y="4581902"/>
                <a:ext cx="3467103" cy="7414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DC9F342-D374-4504-9FF8-B6AB36D29B55}"/>
                  </a:ext>
                </a:extLst>
              </p:cNvPr>
              <p:cNvSpPr/>
              <p:nvPr/>
            </p:nvSpPr>
            <p:spPr>
              <a:xfrm>
                <a:off x="7242097" y="5333583"/>
                <a:ext cx="46719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DC9F342-D374-4504-9FF8-B6AB36D29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097" y="5333583"/>
                <a:ext cx="467192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90A4EDA-EB33-4835-A503-25962E21DD53}"/>
                  </a:ext>
                </a:extLst>
              </p:cNvPr>
              <p:cNvSpPr/>
              <p:nvPr/>
            </p:nvSpPr>
            <p:spPr>
              <a:xfrm>
                <a:off x="7264796" y="5829976"/>
                <a:ext cx="46492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90A4EDA-EB33-4835-A503-25962E21D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796" y="5829976"/>
                <a:ext cx="464922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B2FFEFB-F2DA-49F7-AFE7-0CCCA5155A8C}"/>
                  </a:ext>
                </a:extLst>
              </p:cNvPr>
              <p:cNvSpPr/>
              <p:nvPr/>
            </p:nvSpPr>
            <p:spPr>
              <a:xfrm>
                <a:off x="7264796" y="6335676"/>
                <a:ext cx="17875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CN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B2FFEFB-F2DA-49F7-AFE7-0CCCA5155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796" y="6335676"/>
                <a:ext cx="178754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59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/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第四讲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线性</a:t>
            </a:r>
            <a:r>
              <a:rPr lang="zh-CN" altLang="en-US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判别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(</a:t>
            </a:r>
            <a:r>
              <a:rPr lang="en-US" altLang="zh-CN" i="1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Fisher Discriminant Analysis 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F87941C-E296-4102-A738-C023D7537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98613"/>
            <a:ext cx="10247312" cy="217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4.1 Fisher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线性判别动机  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FF"/>
                </a:solidFill>
                <a:latin typeface="宋体" panose="02010600030101010101" pitchFamily="2" charset="-122"/>
              </a:rPr>
              <a:t>The goal of Fisher Linear Discriminant 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4.2 Fisher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线性判别分析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Fisher Discriminant Analysis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4.3 Fisher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线性判别算法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Fisher Discriminant Algorithm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4.2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线性判别分析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/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学习最佳投影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的目标函数：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blipFill>
                <a:blip r:embed="rId3"/>
                <a:stretch>
                  <a:fillRect l="-2451" t="-4255" r="-1225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/>
              <p:nvPr/>
            </p:nvSpPr>
            <p:spPr>
              <a:xfrm>
                <a:off x="857322" y="5227685"/>
                <a:ext cx="4704814" cy="8205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=1]−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=−1])</m:t>
                            </m:r>
                          </m:e>
                          <m:sup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𝑣𝑎𝑟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=1]+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𝑣𝑎𝑟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=−1]</m:t>
                        </m:r>
                      </m:den>
                    </m:f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5227685"/>
                <a:ext cx="4704814" cy="820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/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𝑏𝑒𝑡𝑤𝑒𝑒𝑛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𝑤𝑖𝑡h𝑖𝑛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den>
                    </m:f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/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𝑎𝑟𝑔𝑚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𝑎𝑥</m:t>
                          </m:r>
                        </m:e>
                        <m:lim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lim>
                      </m:limLow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249F653-4A76-4DB9-9857-5DB03B513918}"/>
              </a:ext>
            </a:extLst>
          </p:cNvPr>
          <p:cNvCxnSpPr/>
          <p:nvPr/>
        </p:nvCxnSpPr>
        <p:spPr>
          <a:xfrm>
            <a:off x="5951845" y="1078043"/>
            <a:ext cx="0" cy="5275153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2E64218-B681-4183-A2FC-5F117377E9AB}"/>
                  </a:ext>
                </a:extLst>
              </p:cNvPr>
              <p:cNvSpPr/>
              <p:nvPr/>
            </p:nvSpPr>
            <p:spPr>
              <a:xfrm>
                <a:off x="6290811" y="1143643"/>
                <a:ext cx="49894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=1]−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=−1])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2E64218-B681-4183-A2FC-5F117377E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811" y="1143643"/>
                <a:ext cx="49894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83FC092-8201-440D-A3E4-A463AB213690}"/>
                  </a:ext>
                </a:extLst>
              </p:cNvPr>
              <p:cNvSpPr/>
              <p:nvPr/>
            </p:nvSpPr>
            <p:spPr>
              <a:xfrm>
                <a:off x="6328992" y="1708084"/>
                <a:ext cx="495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𝝁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𝝁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𝝁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𝝁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</m:oMath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83FC092-8201-440D-A3E4-A463AB213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992" y="1708084"/>
                <a:ext cx="4951292" cy="523220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635C1-EE38-469F-A433-56C23E0B2514}"/>
                  </a:ext>
                </a:extLst>
              </p:cNvPr>
              <p:cNvSpPr/>
              <p:nvPr/>
            </p:nvSpPr>
            <p:spPr>
              <a:xfrm>
                <a:off x="6240156" y="2542287"/>
                <a:ext cx="58957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𝑣𝑎𝑟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</m:t>
                                      </m:r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635C1-EE38-469F-A433-56C23E0B25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156" y="2542287"/>
                <a:ext cx="58957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7F93BEB-8CA3-4F6C-87EF-E77BA802E4BE}"/>
              </a:ext>
            </a:extLst>
          </p:cNvPr>
          <p:cNvCxnSpPr>
            <a:cxnSpLocks/>
          </p:cNvCxnSpPr>
          <p:nvPr/>
        </p:nvCxnSpPr>
        <p:spPr>
          <a:xfrm>
            <a:off x="6096000" y="2439230"/>
            <a:ext cx="603987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B2FFEFB-F2DA-49F7-AFE7-0CCCA5155A8C}"/>
                  </a:ext>
                </a:extLst>
              </p:cNvPr>
              <p:cNvSpPr/>
              <p:nvPr/>
            </p:nvSpPr>
            <p:spPr>
              <a:xfrm>
                <a:off x="8310273" y="3087197"/>
                <a:ext cx="17875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𝜮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B2FFEFB-F2DA-49F7-AFE7-0CCCA5155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273" y="3087197"/>
                <a:ext cx="17875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568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4.2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线性判别分析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/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学习最佳投影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的目标函数：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blipFill>
                <a:blip r:embed="rId3"/>
                <a:stretch>
                  <a:fillRect l="-2451" t="-4255" r="-1225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/>
              <p:nvPr/>
            </p:nvSpPr>
            <p:spPr>
              <a:xfrm>
                <a:off x="857322" y="5227685"/>
                <a:ext cx="4704814" cy="8205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=1]−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=−1])</m:t>
                            </m:r>
                          </m:e>
                          <m:sup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𝑣𝑎𝑟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=1]+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𝑣𝑎𝑟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=−1]</m:t>
                        </m:r>
                      </m:den>
                    </m:f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C4E292-258B-4A9C-A096-1ED4F5E84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5227685"/>
                <a:ext cx="4704814" cy="820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/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𝑏𝑒𝑡𝑤𝑒𝑒𝑛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𝑤𝑖𝑡h𝑖𝑛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den>
                    </m:f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/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𝑎𝑟𝑔𝑚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𝑎𝑥</m:t>
                          </m:r>
                        </m:e>
                        <m:lim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lim>
                      </m:limLow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249F653-4A76-4DB9-9857-5DB03B513918}"/>
              </a:ext>
            </a:extLst>
          </p:cNvPr>
          <p:cNvCxnSpPr/>
          <p:nvPr/>
        </p:nvCxnSpPr>
        <p:spPr>
          <a:xfrm>
            <a:off x="5951845" y="1078043"/>
            <a:ext cx="0" cy="5275153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2E64218-B681-4183-A2FC-5F117377E9AB}"/>
                  </a:ext>
                </a:extLst>
              </p:cNvPr>
              <p:cNvSpPr/>
              <p:nvPr/>
            </p:nvSpPr>
            <p:spPr>
              <a:xfrm>
                <a:off x="6290811" y="1143643"/>
                <a:ext cx="49894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=1]−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=−1])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2E64218-B681-4183-A2FC-5F117377E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811" y="1143643"/>
                <a:ext cx="49894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83FC092-8201-440D-A3E4-A463AB213690}"/>
                  </a:ext>
                </a:extLst>
              </p:cNvPr>
              <p:cNvSpPr/>
              <p:nvPr/>
            </p:nvSpPr>
            <p:spPr>
              <a:xfrm>
                <a:off x="6328992" y="1708084"/>
                <a:ext cx="495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𝝁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𝝁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𝝁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𝝁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</m:oMath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83FC092-8201-440D-A3E4-A463AB213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992" y="1708084"/>
                <a:ext cx="4951292" cy="523220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635C1-EE38-469F-A433-56C23E0B2514}"/>
                  </a:ext>
                </a:extLst>
              </p:cNvPr>
              <p:cNvSpPr/>
              <p:nvPr/>
            </p:nvSpPr>
            <p:spPr>
              <a:xfrm>
                <a:off x="6240156" y="2542287"/>
                <a:ext cx="58957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𝑣𝑎𝑟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</m:t>
                                      </m:r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635C1-EE38-469F-A433-56C23E0B25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156" y="2542287"/>
                <a:ext cx="58957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7F93BEB-8CA3-4F6C-87EF-E77BA802E4BE}"/>
              </a:ext>
            </a:extLst>
          </p:cNvPr>
          <p:cNvCxnSpPr>
            <a:cxnSpLocks/>
          </p:cNvCxnSpPr>
          <p:nvPr/>
        </p:nvCxnSpPr>
        <p:spPr>
          <a:xfrm>
            <a:off x="6096000" y="2439230"/>
            <a:ext cx="603987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B2FFEFB-F2DA-49F7-AFE7-0CCCA5155A8C}"/>
                  </a:ext>
                </a:extLst>
              </p:cNvPr>
              <p:cNvSpPr/>
              <p:nvPr/>
            </p:nvSpPr>
            <p:spPr>
              <a:xfrm>
                <a:off x="8310273" y="3087197"/>
                <a:ext cx="17875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𝜮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B2FFEFB-F2DA-49F7-AFE7-0CCCA5155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273" y="3087197"/>
                <a:ext cx="17875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5E1EBE3-8DC5-4554-8E9F-9554C884C01D}"/>
              </a:ext>
            </a:extLst>
          </p:cNvPr>
          <p:cNvCxnSpPr>
            <a:cxnSpLocks/>
          </p:cNvCxnSpPr>
          <p:nvPr/>
        </p:nvCxnSpPr>
        <p:spPr>
          <a:xfrm>
            <a:off x="6096000" y="3818450"/>
            <a:ext cx="603987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A4C4882-821C-4FDB-963C-E096629BAE8B}"/>
                  </a:ext>
                </a:extLst>
              </p:cNvPr>
              <p:cNvSpPr/>
              <p:nvPr/>
            </p:nvSpPr>
            <p:spPr>
              <a:xfrm>
                <a:off x="6213842" y="3965997"/>
                <a:ext cx="5922031" cy="962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3200" dirty="0">
                            <a:solidFill>
                              <a:srgbClr val="000000"/>
                            </a:solidFill>
                          </a:rPr>
                          <m:t>) </m:t>
                        </m:r>
                        <m:sSup>
                          <m:sSupPr>
                            <m:ctrlP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m:rPr>
                            <m:nor/>
                          </m:rPr>
                          <a:rPr lang="en-US" altLang="zh-CN" sz="3200" dirty="0">
                            <a:solidFill>
                              <a:srgbClr val="000000"/>
                            </a:solidFill>
                          </a:rPr>
                          <m:t> </m:t>
                        </m:r>
                        <m:r>
                          <a:rPr lang="en-US" altLang="zh-CN" sz="3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m:rPr>
                            <m:nor/>
                          </m:rPr>
                          <a:rPr lang="en-US" altLang="zh-CN" sz="3200" dirty="0">
                            <a:solidFill>
                              <a:srgbClr val="000000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kumimoji="0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A4C4882-821C-4FDB-963C-E096629BA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842" y="3965997"/>
                <a:ext cx="5922031" cy="9623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82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4.2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线性判别分析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/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学习最佳投影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的目标函数：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blipFill>
                <a:blip r:embed="rId3"/>
                <a:stretch>
                  <a:fillRect l="-2451" t="-4255" r="-1225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/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𝑏𝑒𝑡𝑤𝑒𝑒𝑛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𝑤𝑖𝑡h𝑖𝑛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den>
                    </m:f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/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𝑎𝑟𝑔𝑚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𝑎𝑥</m:t>
                          </m:r>
                        </m:e>
                        <m:lim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lim>
                      </m:limLow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249F653-4A76-4DB9-9857-5DB03B513918}"/>
              </a:ext>
            </a:extLst>
          </p:cNvPr>
          <p:cNvCxnSpPr/>
          <p:nvPr/>
        </p:nvCxnSpPr>
        <p:spPr>
          <a:xfrm>
            <a:off x="5951845" y="1078043"/>
            <a:ext cx="0" cy="5275153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7F93BEB-8CA3-4F6C-87EF-E77BA802E4BE}"/>
              </a:ext>
            </a:extLst>
          </p:cNvPr>
          <p:cNvCxnSpPr>
            <a:cxnSpLocks/>
          </p:cNvCxnSpPr>
          <p:nvPr/>
        </p:nvCxnSpPr>
        <p:spPr>
          <a:xfrm>
            <a:off x="6096000" y="2439230"/>
            <a:ext cx="603987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3EEED4-429F-4BB5-A100-FD258B67D2AE}"/>
                  </a:ext>
                </a:extLst>
              </p:cNvPr>
              <p:cNvSpPr/>
              <p:nvPr/>
            </p:nvSpPr>
            <p:spPr>
              <a:xfrm>
                <a:off x="468362" y="5107636"/>
                <a:ext cx="5922031" cy="962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𝝁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𝝁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rPr>
                          <m:t>) </m:t>
                        </m:r>
                        <m:sSup>
                          <m:sSup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32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32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0" lang="en-US" altLang="zh-CN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num>
                      <m:den>
                        <m:sSup>
                          <m:sSup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altLang="zh-CN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𝜮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  <m:r>
                          <m:rPr>
                            <m:nor/>
                          </m:rPr>
                          <a:rPr kumimoji="0" lang="en-US" altLang="zh-CN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altLang="zh-CN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𝜮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  <m:r>
                          <m:rPr>
                            <m:nor/>
                          </m:rPr>
                          <a:rPr kumimoji="0" lang="en-US" altLang="zh-CN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rPr>
                          <m:t> </m:t>
                        </m:r>
                      </m:den>
                    </m:f>
                  </m:oMath>
                </a14:m>
                <a:endParaRPr kumimoji="0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3EEED4-429F-4BB5-A100-FD258B67D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62" y="5107636"/>
                <a:ext cx="5922031" cy="962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B42B874-0400-44FC-95CC-505524F3D956}"/>
                  </a:ext>
                </a:extLst>
              </p:cNvPr>
              <p:cNvSpPr/>
              <p:nvPr/>
            </p:nvSpPr>
            <p:spPr>
              <a:xfrm>
                <a:off x="6271097" y="1007682"/>
                <a:ext cx="48033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00"/>
                          </a:solidFill>
                        </a:rPr>
                        <m:t>) 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B42B874-0400-44FC-95CC-505524F3D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097" y="1007682"/>
                <a:ext cx="4803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BE2F7DD-97A7-4B60-A8D0-0CB5136C7243}"/>
                  </a:ext>
                </a:extLst>
              </p:cNvPr>
              <p:cNvSpPr/>
              <p:nvPr/>
            </p:nvSpPr>
            <p:spPr>
              <a:xfrm>
                <a:off x="6305176" y="1678448"/>
                <a:ext cx="25937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BE2F7DD-97A7-4B60-A8D0-0CB5136C7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76" y="1678448"/>
                <a:ext cx="25937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8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A6ECD1A-E41D-4639-BE10-41760B24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366" y="2705383"/>
            <a:ext cx="6876256" cy="3552733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4.2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线性判别分析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/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学习最佳投影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的目标函数：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27" y="1802824"/>
                <a:ext cx="4971473" cy="573427"/>
              </a:xfrm>
              <a:prstGeom prst="rect">
                <a:avLst/>
              </a:prstGeom>
              <a:blipFill>
                <a:blip r:embed="rId4"/>
                <a:stretch>
                  <a:fillRect l="-2451" t="-4255" r="-1225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/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𝑏𝑒𝑡𝑤𝑒𝑒𝑛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𝑤𝑖𝑡h𝑖𝑛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den>
                    </m:f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/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𝑎𝑟𝑔𝑚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𝑎𝑥</m:t>
                          </m:r>
                        </m:e>
                        <m:lim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lim>
                      </m:limLow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249F653-4A76-4DB9-9857-5DB03B513918}"/>
              </a:ext>
            </a:extLst>
          </p:cNvPr>
          <p:cNvCxnSpPr>
            <a:cxnSpLocks/>
          </p:cNvCxnSpPr>
          <p:nvPr/>
        </p:nvCxnSpPr>
        <p:spPr>
          <a:xfrm>
            <a:off x="5951845" y="1078043"/>
            <a:ext cx="0" cy="4804597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7F93BEB-8CA3-4F6C-87EF-E77BA802E4BE}"/>
              </a:ext>
            </a:extLst>
          </p:cNvPr>
          <p:cNvCxnSpPr>
            <a:cxnSpLocks/>
          </p:cNvCxnSpPr>
          <p:nvPr/>
        </p:nvCxnSpPr>
        <p:spPr>
          <a:xfrm>
            <a:off x="6096000" y="2439230"/>
            <a:ext cx="603987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3EEED4-429F-4BB5-A100-FD258B67D2AE}"/>
                  </a:ext>
                </a:extLst>
              </p:cNvPr>
              <p:cNvSpPr/>
              <p:nvPr/>
            </p:nvSpPr>
            <p:spPr>
              <a:xfrm>
                <a:off x="975410" y="5023250"/>
                <a:ext cx="3204478" cy="93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m:rPr>
                            <m:nor/>
                          </m:rPr>
                          <a:rPr lang="en-US" altLang="zh-CN" sz="3200" dirty="0">
                            <a:solidFill>
                              <a:srgbClr val="000000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kumimoji="0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3EEED4-429F-4BB5-A100-FD258B67D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10" y="5023250"/>
                <a:ext cx="3204478" cy="9360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B42B874-0400-44FC-95CC-505524F3D956}"/>
                  </a:ext>
                </a:extLst>
              </p:cNvPr>
              <p:cNvSpPr/>
              <p:nvPr/>
            </p:nvSpPr>
            <p:spPr>
              <a:xfrm>
                <a:off x="6271097" y="1007682"/>
                <a:ext cx="48033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𝝁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𝝁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nor/>
                        </m:rPr>
                        <a:rPr kumimoji="0" lang="en-US" altLang="zh-CN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m:t>) 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B42B874-0400-44FC-95CC-505524F3D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097" y="1007682"/>
                <a:ext cx="4803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BE2F7DD-97A7-4B60-A8D0-0CB5136C7243}"/>
                  </a:ext>
                </a:extLst>
              </p:cNvPr>
              <p:cNvSpPr/>
              <p:nvPr/>
            </p:nvSpPr>
            <p:spPr>
              <a:xfrm>
                <a:off x="6305176" y="1678448"/>
                <a:ext cx="42214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𝜮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𝜮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BE2F7DD-97A7-4B60-A8D0-0CB5136C7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76" y="1678448"/>
                <a:ext cx="422141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600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4.2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线性判别分析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/>
              <p:nvPr/>
            </p:nvSpPr>
            <p:spPr>
              <a:xfrm>
                <a:off x="327460" y="1762707"/>
                <a:ext cx="4811453" cy="57342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学习最佳投影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的目标函数：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60" y="1762707"/>
                <a:ext cx="4811453" cy="573427"/>
              </a:xfrm>
              <a:prstGeom prst="rect">
                <a:avLst/>
              </a:prstGeom>
              <a:blipFill>
                <a:blip r:embed="rId3"/>
                <a:stretch>
                  <a:fillRect l="-2662" t="-3191" r="-10013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/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𝑏𝑒𝑡𝑤𝑒𝑒𝑛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𝑤𝑖𝑡h𝑖𝑛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den>
                    </m:f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" y="2918902"/>
                <a:ext cx="4375044" cy="7105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/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𝑎𝑟𝑔𝑚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𝑎𝑥</m:t>
                          </m:r>
                        </m:e>
                        <m:lim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lim>
                      </m:limLow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10" y="4025306"/>
                <a:ext cx="3276603" cy="7312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249F653-4A76-4DB9-9857-5DB03B513918}"/>
              </a:ext>
            </a:extLst>
          </p:cNvPr>
          <p:cNvCxnSpPr>
            <a:cxnSpLocks/>
          </p:cNvCxnSpPr>
          <p:nvPr/>
        </p:nvCxnSpPr>
        <p:spPr>
          <a:xfrm>
            <a:off x="5387965" y="1007682"/>
            <a:ext cx="0" cy="5294058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3EEED4-429F-4BB5-A100-FD258B67D2AE}"/>
                  </a:ext>
                </a:extLst>
              </p:cNvPr>
              <p:cNvSpPr/>
              <p:nvPr/>
            </p:nvSpPr>
            <p:spPr>
              <a:xfrm>
                <a:off x="975410" y="5023250"/>
                <a:ext cx="3204478" cy="93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  <m:r>
                          <a:rPr kumimoji="0" lang="en-US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num>
                      <m:den>
                        <m:sSup>
                          <m:sSup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  <m:r>
                          <m:rPr>
                            <m:nor/>
                          </m:rPr>
                          <a:rPr kumimoji="0" lang="en-US" altLang="zh-CN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rPr>
                          <m:t> </m:t>
                        </m:r>
                      </m:den>
                    </m:f>
                  </m:oMath>
                </a14:m>
                <a:endParaRPr kumimoji="0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3EEED4-429F-4BB5-A100-FD258B67D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10" y="5023250"/>
                <a:ext cx="3204478" cy="9360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6E506F95-50F5-4145-BBC7-7644A5DB9CD9}"/>
              </a:ext>
            </a:extLst>
          </p:cNvPr>
          <p:cNvSpPr txBox="1"/>
          <p:nvPr/>
        </p:nvSpPr>
        <p:spPr>
          <a:xfrm>
            <a:off x="5947987" y="1035046"/>
            <a:ext cx="4811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000000"/>
                </a:solidFill>
                <a:latin typeface="Arial-BoldMT"/>
              </a:rPr>
              <a:t>最大化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目标函数问题转化为：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05E3EC7-6631-4F12-9B69-AF063C2805C7}"/>
                  </a:ext>
                </a:extLst>
              </p:cNvPr>
              <p:cNvSpPr/>
              <p:nvPr/>
            </p:nvSpPr>
            <p:spPr>
              <a:xfrm>
                <a:off x="5631180" y="1802824"/>
                <a:ext cx="6414385" cy="664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𝒘</m:t>
                          </m:r>
                        </m:lim>
                      </m:limLow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𝑆𝑢𝑏𝑗𝑒𝑐𝑡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kumimoji="0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05E3EC7-6631-4F12-9B69-AF063C280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180" y="1802824"/>
                <a:ext cx="6414385" cy="6645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2DD79363-6AB0-483A-84E5-DB7233885093}"/>
              </a:ext>
            </a:extLst>
          </p:cNvPr>
          <p:cNvSpPr txBox="1"/>
          <p:nvPr/>
        </p:nvSpPr>
        <p:spPr>
          <a:xfrm>
            <a:off x="5481418" y="2657292"/>
            <a:ext cx="6649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srgbClr val="000000"/>
                </a:solidFill>
                <a:latin typeface="Arial-BoldMT"/>
              </a:rPr>
              <a:t>利用拉格朗日乘子法</a:t>
            </a:r>
            <a:r>
              <a:rPr lang="en-US" altLang="zh-CN" sz="2800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Arial-BoldMT"/>
              </a:rPr>
              <a:t>Lagrange multipliers</a:t>
            </a:r>
            <a:r>
              <a:rPr lang="en-US" altLang="zh-CN" sz="2800" dirty="0">
                <a:solidFill>
                  <a:srgbClr val="000000"/>
                </a:solidFill>
                <a:latin typeface="Arial-BoldMT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latin typeface="Arial-BoldMT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67B5ECF-0C8C-4FA7-A307-5547571ECA56}"/>
                  </a:ext>
                </a:extLst>
              </p:cNvPr>
              <p:cNvSpPr/>
              <p:nvPr/>
            </p:nvSpPr>
            <p:spPr>
              <a:xfrm>
                <a:off x="5814786" y="3281022"/>
                <a:ext cx="5821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zh-CN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67B5ECF-0C8C-4FA7-A307-5547571EC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786" y="3281022"/>
                <a:ext cx="58218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79C8A26-7905-45FC-92FC-7FEE2A8CB6FD}"/>
                  </a:ext>
                </a:extLst>
              </p:cNvPr>
              <p:cNvSpPr/>
              <p:nvPr/>
            </p:nvSpPr>
            <p:spPr>
              <a:xfrm>
                <a:off x="7016680" y="3953735"/>
                <a:ext cx="42009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79C8A26-7905-45FC-92FC-7FEE2A8CB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80" y="3953735"/>
                <a:ext cx="420095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C1203F7-F4B3-4E89-A4F4-F4E41575434E}"/>
                  </a:ext>
                </a:extLst>
              </p:cNvPr>
              <p:cNvSpPr/>
              <p:nvPr/>
            </p:nvSpPr>
            <p:spPr>
              <a:xfrm>
                <a:off x="5721297" y="4661119"/>
                <a:ext cx="427097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zh-CN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C1203F7-F4B3-4E89-A4F4-F4E415754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97" y="4661119"/>
                <a:ext cx="4270977" cy="9285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5DC6EDC-4C0B-4C31-9617-CA604B79F92A}"/>
                  </a:ext>
                </a:extLst>
              </p:cNvPr>
              <p:cNvSpPr/>
              <p:nvPr/>
            </p:nvSpPr>
            <p:spPr>
              <a:xfrm>
                <a:off x="5481418" y="5769221"/>
                <a:ext cx="32093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5DC6EDC-4C0B-4C31-9617-CA604B79F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18" y="5769221"/>
                <a:ext cx="320934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0C4EF91-AB84-4CBE-B1F4-FDAEEA42649E}"/>
                  </a:ext>
                </a:extLst>
              </p:cNvPr>
              <p:cNvSpPr/>
              <p:nvPr/>
            </p:nvSpPr>
            <p:spPr>
              <a:xfrm>
                <a:off x="9167226" y="5761873"/>
                <a:ext cx="2354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0C4EF91-AB84-4CBE-B1F4-FDAEEA426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226" y="5761873"/>
                <a:ext cx="235423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右 16">
            <a:extLst>
              <a:ext uri="{FF2B5EF4-FFF2-40B4-BE49-F238E27FC236}">
                <a16:creationId xmlns:a16="http://schemas.microsoft.com/office/drawing/2014/main" id="{516E7DD2-0792-4CAE-B7BF-707740CD6CB9}"/>
              </a:ext>
            </a:extLst>
          </p:cNvPr>
          <p:cNvSpPr/>
          <p:nvPr/>
        </p:nvSpPr>
        <p:spPr>
          <a:xfrm>
            <a:off x="8690758" y="5861126"/>
            <a:ext cx="397229" cy="401058"/>
          </a:xfrm>
          <a:prstGeom prst="rightArrow">
            <a:avLst/>
          </a:prstGeom>
          <a:solidFill>
            <a:srgbClr val="FFD8D8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3282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4.2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线性判别分析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/>
              <p:nvPr/>
            </p:nvSpPr>
            <p:spPr>
              <a:xfrm>
                <a:off x="327460" y="1762707"/>
                <a:ext cx="4811453" cy="57342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学习最佳投影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的目标函数：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60" y="1762707"/>
                <a:ext cx="4811453" cy="573427"/>
              </a:xfrm>
              <a:prstGeom prst="rect">
                <a:avLst/>
              </a:prstGeom>
              <a:blipFill>
                <a:blip r:embed="rId4"/>
                <a:stretch>
                  <a:fillRect l="-2662" t="-3191" r="-10013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/>
              <p:nvPr/>
            </p:nvSpPr>
            <p:spPr>
              <a:xfrm>
                <a:off x="91319" y="2431668"/>
                <a:ext cx="3803413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𝑏𝑒𝑡𝑤𝑒𝑒𝑛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𝑤𝑖𝑡h𝑖𝑛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den>
                    </m:f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9" y="2431668"/>
                <a:ext cx="3803413" cy="624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/>
              <p:nvPr/>
            </p:nvSpPr>
            <p:spPr>
              <a:xfrm>
                <a:off x="194279" y="3109008"/>
                <a:ext cx="2828851" cy="639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𝑎𝑟𝑔𝑚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𝑎𝑥</m:t>
                          </m:r>
                        </m:e>
                        <m:lim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lim>
                      </m:limLow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79" y="3109008"/>
                <a:ext cx="2828851" cy="639983"/>
              </a:xfrm>
              <a:prstGeom prst="rect">
                <a:avLst/>
              </a:prstGeom>
              <a:blipFill>
                <a:blip r:embed="rId6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249F653-4A76-4DB9-9857-5DB03B513918}"/>
              </a:ext>
            </a:extLst>
          </p:cNvPr>
          <p:cNvCxnSpPr>
            <a:cxnSpLocks/>
          </p:cNvCxnSpPr>
          <p:nvPr/>
        </p:nvCxnSpPr>
        <p:spPr>
          <a:xfrm>
            <a:off x="5387965" y="1007682"/>
            <a:ext cx="0" cy="5294058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3EEED4-429F-4BB5-A100-FD258B67D2AE}"/>
                  </a:ext>
                </a:extLst>
              </p:cNvPr>
              <p:cNvSpPr/>
              <p:nvPr/>
            </p:nvSpPr>
            <p:spPr>
              <a:xfrm>
                <a:off x="20337" y="3786291"/>
                <a:ext cx="3204478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𝐵</m:t>
                            </m:r>
                          </m:sub>
                        </m:sSub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num>
                      <m:den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  <m:r>
                          <m:rPr>
                            <m:nor/>
                          </m:rP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+mn-cs"/>
                          </a:rPr>
                          <m:t> </m:t>
                        </m:r>
                      </m:den>
                    </m:f>
                  </m:oMath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3EEED4-429F-4BB5-A100-FD258B67D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" y="3786291"/>
                <a:ext cx="3204478" cy="7251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E506F95-50F5-4145-BBC7-7644A5DB9CD9}"/>
                  </a:ext>
                </a:extLst>
              </p:cNvPr>
              <p:cNvSpPr txBox="1"/>
              <p:nvPr/>
            </p:nvSpPr>
            <p:spPr>
              <a:xfrm>
                <a:off x="5813659" y="1711969"/>
                <a:ext cx="62870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如果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存在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,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则有：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E506F95-50F5-4145-BBC7-7644A5DB9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59" y="1711969"/>
                <a:ext cx="6287022" cy="523220"/>
              </a:xfrm>
              <a:prstGeom prst="rect">
                <a:avLst/>
              </a:prstGeom>
              <a:blipFill>
                <a:blip r:embed="rId8"/>
                <a:stretch>
                  <a:fillRect l="-2037" t="-13953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05E3EC7-6631-4F12-9B69-AF063C2805C7}"/>
                  </a:ext>
                </a:extLst>
              </p:cNvPr>
              <p:cNvSpPr/>
              <p:nvPr/>
            </p:nvSpPr>
            <p:spPr>
              <a:xfrm>
                <a:off x="20337" y="4698419"/>
                <a:ext cx="5452070" cy="582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limLow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𝑚𝑎𝑥</m:t>
                          </m:r>
                        </m:e>
                        <m:lim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lim>
                      </m:limLow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𝑆𝑢𝑏𝑗𝑒𝑐𝑡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𝑡𝑜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𝑲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05E3EC7-6631-4F12-9B69-AF063C280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" y="4698419"/>
                <a:ext cx="5452070" cy="582852"/>
              </a:xfrm>
              <a:prstGeom prst="rect">
                <a:avLst/>
              </a:prstGeom>
              <a:blipFill>
                <a:blip r:embed="rId9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2DD79363-6AB0-483A-84E5-DB7233885093}"/>
              </a:ext>
            </a:extLst>
          </p:cNvPr>
          <p:cNvSpPr txBox="1"/>
          <p:nvPr/>
        </p:nvSpPr>
        <p:spPr>
          <a:xfrm>
            <a:off x="5839329" y="5281271"/>
            <a:ext cx="4365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000000"/>
                </a:solidFill>
                <a:latin typeface="Arial-BoldMT"/>
              </a:rPr>
              <a:t>只关注投影向量的方向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-BoldMT"/>
                <a:ea typeface="+mn-ea"/>
                <a:cs typeface="+mn-cs"/>
              </a:rPr>
              <a:t> 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67B5ECF-0C8C-4FA7-A307-5547571ECA56}"/>
                  </a:ext>
                </a:extLst>
              </p:cNvPr>
              <p:cNvSpPr/>
              <p:nvPr/>
            </p:nvSpPr>
            <p:spPr>
              <a:xfrm>
                <a:off x="74741" y="5358810"/>
                <a:ext cx="50094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𝜆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𝑲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67B5ECF-0C8C-4FA7-A307-5547571EC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1" y="5358810"/>
                <a:ext cx="5009448" cy="461665"/>
              </a:xfrm>
              <a:prstGeom prst="rect">
                <a:avLst/>
              </a:prstGeom>
              <a:blipFill>
                <a:blip r:embed="rId10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C1203F7-F4B3-4E89-A4F4-F4E41575434E}"/>
                  </a:ext>
                </a:extLst>
              </p:cNvPr>
              <p:cNvSpPr/>
              <p:nvPr/>
            </p:nvSpPr>
            <p:spPr>
              <a:xfrm>
                <a:off x="91319" y="5880443"/>
                <a:ext cx="21784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∇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C1203F7-F4B3-4E89-A4F4-F4E415754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9" y="5880443"/>
                <a:ext cx="2178480" cy="461665"/>
              </a:xfrm>
              <a:prstGeom prst="rect">
                <a:avLst/>
              </a:prstGeom>
              <a:blipFill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0C4EF91-AB84-4CBE-B1F4-FDAEEA42649E}"/>
                  </a:ext>
                </a:extLst>
              </p:cNvPr>
              <p:cNvSpPr/>
              <p:nvPr/>
            </p:nvSpPr>
            <p:spPr>
              <a:xfrm>
                <a:off x="5839563" y="1032528"/>
                <a:ext cx="2354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zh-CN" alt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0C4EF91-AB84-4CBE-B1F4-FDAEEA426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563" y="1032528"/>
                <a:ext cx="235423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2A596DE-C2B5-4F6F-A922-A157E366FD3D}"/>
                  </a:ext>
                </a:extLst>
              </p:cNvPr>
              <p:cNvSpPr/>
              <p:nvPr/>
            </p:nvSpPr>
            <p:spPr>
              <a:xfrm>
                <a:off x="5839563" y="2391410"/>
                <a:ext cx="24696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zh-CN" alt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2A596DE-C2B5-4F6F-A922-A157E366F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563" y="2391410"/>
                <a:ext cx="246965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6066BBD-20A3-4F79-8710-55740E2DBF56}"/>
                  </a:ext>
                </a:extLst>
              </p:cNvPr>
              <p:cNvSpPr/>
              <p:nvPr/>
            </p:nvSpPr>
            <p:spPr>
              <a:xfrm>
                <a:off x="5839328" y="3048731"/>
                <a:ext cx="57147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00"/>
                          </a:solidFill>
                        </a:rPr>
                        <m:t>) 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zh-CN" alt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6066BBD-20A3-4F79-8710-55740E2DB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328" y="3048731"/>
                <a:ext cx="571477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6B91951-4F59-443F-A127-78BF09ED41BF}"/>
                  </a:ext>
                </a:extLst>
              </p:cNvPr>
              <p:cNvSpPr/>
              <p:nvPr/>
            </p:nvSpPr>
            <p:spPr>
              <a:xfrm>
                <a:off x="5813659" y="3795222"/>
                <a:ext cx="37596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00"/>
                          </a:solidFill>
                        </a:rPr>
                        <m:t>) </m:t>
                      </m:r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zh-CN" alt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6B91951-4F59-443F-A127-78BF09ED4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59" y="3795222"/>
                <a:ext cx="375961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FE3AF11-CBC4-4933-8949-D4EB5BC9207A}"/>
                  </a:ext>
                </a:extLst>
              </p:cNvPr>
              <p:cNvSpPr/>
              <p:nvPr/>
            </p:nvSpPr>
            <p:spPr>
              <a:xfrm>
                <a:off x="5818809" y="4381297"/>
                <a:ext cx="3633495" cy="910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00"/>
                          </a:solidFill>
                        </a:rPr>
                        <m:t>) 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FE3AF11-CBC4-4933-8949-D4EB5BC92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09" y="4381297"/>
                <a:ext cx="3633495" cy="9105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054A8AF-5C3D-45B2-8386-940E0A8A4DA1}"/>
                  </a:ext>
                </a:extLst>
              </p:cNvPr>
              <p:cNvSpPr/>
              <p:nvPr/>
            </p:nvSpPr>
            <p:spPr>
              <a:xfrm>
                <a:off x="7210495" y="5838611"/>
                <a:ext cx="3406638" cy="523220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00"/>
                          </a:solidFill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054A8AF-5C3D-45B2-8386-940E0A8A4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495" y="5838611"/>
                <a:ext cx="340663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446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4.2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线性判别分析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/>
              <p:nvPr/>
            </p:nvSpPr>
            <p:spPr>
              <a:xfrm>
                <a:off x="327460" y="1762707"/>
                <a:ext cx="4811453" cy="573427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学习最佳投影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的目标函数：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3C69A3-839D-49C9-A4A0-4068219C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60" y="1762707"/>
                <a:ext cx="4811453" cy="573427"/>
              </a:xfrm>
              <a:prstGeom prst="rect">
                <a:avLst/>
              </a:prstGeom>
              <a:blipFill>
                <a:blip r:embed="rId4"/>
                <a:stretch>
                  <a:fillRect l="-2662" t="-3191" r="-10013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/>
              <p:nvPr/>
            </p:nvSpPr>
            <p:spPr>
              <a:xfrm>
                <a:off x="91319" y="2431668"/>
                <a:ext cx="3803413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𝑏𝑒𝑡𝑤𝑒𝑒𝑛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𝑤𝑖𝑡h𝑖𝑛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𝑐𝑙𝑎𝑠𝑠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𝑠𝑐𝑎𝑡𝑡𝑒𝑟</m:t>
                        </m:r>
                      </m:den>
                    </m:f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FF0F0F-241A-4778-ADDA-1142E9D74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9" y="2431668"/>
                <a:ext cx="3803413" cy="624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/>
              <p:nvPr/>
            </p:nvSpPr>
            <p:spPr>
              <a:xfrm>
                <a:off x="194279" y="3109008"/>
                <a:ext cx="2828851" cy="639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𝑎𝑟𝑔𝑚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𝑎𝑥</m:t>
                          </m:r>
                        </m:e>
                        <m:lim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lim>
                      </m:limLow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D82205-A747-4032-BDED-64D27984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79" y="3109008"/>
                <a:ext cx="2828851" cy="639983"/>
              </a:xfrm>
              <a:prstGeom prst="rect">
                <a:avLst/>
              </a:prstGeom>
              <a:blipFill>
                <a:blip r:embed="rId6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249F653-4A76-4DB9-9857-5DB03B513918}"/>
              </a:ext>
            </a:extLst>
          </p:cNvPr>
          <p:cNvCxnSpPr>
            <a:cxnSpLocks/>
          </p:cNvCxnSpPr>
          <p:nvPr/>
        </p:nvCxnSpPr>
        <p:spPr>
          <a:xfrm>
            <a:off x="5387965" y="1007682"/>
            <a:ext cx="0" cy="4525753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3EEED4-429F-4BB5-A100-FD258B67D2AE}"/>
                  </a:ext>
                </a:extLst>
              </p:cNvPr>
              <p:cNvSpPr/>
              <p:nvPr/>
            </p:nvSpPr>
            <p:spPr>
              <a:xfrm>
                <a:off x="20337" y="3786291"/>
                <a:ext cx="3204478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num>
                      <m:den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  <m:r>
                          <m:rPr>
                            <m:nor/>
                          </m:rP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rPr>
                          <m:t> </m:t>
                        </m:r>
                      </m:den>
                    </m:f>
                  </m:oMath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3EEED4-429F-4BB5-A100-FD258B67D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" y="3786291"/>
                <a:ext cx="3204478" cy="7251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E506F95-50F5-4145-BBC7-7644A5DB9CD9}"/>
                  </a:ext>
                </a:extLst>
              </p:cNvPr>
              <p:cNvSpPr txBox="1"/>
              <p:nvPr/>
            </p:nvSpPr>
            <p:spPr>
              <a:xfrm>
                <a:off x="5555219" y="4465951"/>
                <a:ext cx="62870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-BoldMT"/>
                  </a:rPr>
                  <a:t>对任一测试样本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 所属类别的判断：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E506F95-50F5-4145-BBC7-7644A5DB9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219" y="4465951"/>
                <a:ext cx="6287022" cy="523220"/>
              </a:xfrm>
              <a:prstGeom prst="rect">
                <a:avLst/>
              </a:prstGeom>
              <a:blipFill>
                <a:blip r:embed="rId8"/>
                <a:stretch>
                  <a:fillRect l="-1938"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05E3EC7-6631-4F12-9B69-AF063C2805C7}"/>
                  </a:ext>
                </a:extLst>
              </p:cNvPr>
              <p:cNvSpPr/>
              <p:nvPr/>
            </p:nvSpPr>
            <p:spPr>
              <a:xfrm>
                <a:off x="20337" y="4698419"/>
                <a:ext cx="5452070" cy="582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e>
                        <m:lim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lim>
                      </m:limLow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𝑆𝑢𝑏𝑗𝑒𝑐𝑡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𝑡𝑜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𝑲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05E3EC7-6631-4F12-9B69-AF063C280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" y="4698419"/>
                <a:ext cx="5452070" cy="582852"/>
              </a:xfrm>
              <a:prstGeom prst="rect">
                <a:avLst/>
              </a:prstGeom>
              <a:blipFill>
                <a:blip r:embed="rId9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DD79363-6AB0-483A-84E5-DB7233885093}"/>
                  </a:ext>
                </a:extLst>
              </p:cNvPr>
              <p:cNvSpPr txBox="1"/>
              <p:nvPr/>
            </p:nvSpPr>
            <p:spPr>
              <a:xfrm>
                <a:off x="5542237" y="1052181"/>
                <a:ext cx="66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-BoldMT"/>
                  </a:rPr>
                  <a:t>找到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投影向量后，对任一测试样本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 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DD79363-6AB0-483A-84E5-DB723388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237" y="1052181"/>
                <a:ext cx="6649763" cy="523220"/>
              </a:xfrm>
              <a:prstGeom prst="rect">
                <a:avLst/>
              </a:prstGeom>
              <a:blipFill>
                <a:blip r:embed="rId10"/>
                <a:stretch>
                  <a:fillRect l="-1833"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67B5ECF-0C8C-4FA7-A307-5547571ECA56}"/>
                  </a:ext>
                </a:extLst>
              </p:cNvPr>
              <p:cNvSpPr/>
              <p:nvPr/>
            </p:nvSpPr>
            <p:spPr>
              <a:xfrm>
                <a:off x="74741" y="5358810"/>
                <a:ext cx="50094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𝒘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𝑲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67B5ECF-0C8C-4FA7-A307-5547571EC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1" y="5358810"/>
                <a:ext cx="5009448" cy="461665"/>
              </a:xfrm>
              <a:prstGeom prst="rect">
                <a:avLst/>
              </a:prstGeom>
              <a:blipFill>
                <a:blip r:embed="rId11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C1203F7-F4B3-4E89-A4F4-F4E41575434E}"/>
                  </a:ext>
                </a:extLst>
              </p:cNvPr>
              <p:cNvSpPr/>
              <p:nvPr/>
            </p:nvSpPr>
            <p:spPr>
              <a:xfrm>
                <a:off x="91319" y="5880443"/>
                <a:ext cx="21784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∇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C1203F7-F4B3-4E89-A4F4-F4E415754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9" y="5880443"/>
                <a:ext cx="2178480" cy="461665"/>
              </a:xfrm>
              <a:prstGeom prst="rect">
                <a:avLst/>
              </a:prstGeom>
              <a:blipFill>
                <a:blip r:embed="rId1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054A8AF-5C3D-45B2-8386-940E0A8A4DA1}"/>
                  </a:ext>
                </a:extLst>
              </p:cNvPr>
              <p:cNvSpPr/>
              <p:nvPr/>
            </p:nvSpPr>
            <p:spPr>
              <a:xfrm>
                <a:off x="2689362" y="5859721"/>
                <a:ext cx="3406638" cy="523220"/>
              </a:xfrm>
              <a:prstGeom prst="rect">
                <a:avLst/>
              </a:prstGeom>
              <a:solidFill>
                <a:srgbClr val="FFD8D8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sub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𝝁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𝝁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nor/>
                        </m:rPr>
                        <a:rPr kumimoji="0" lang="en-US" altLang="zh-CN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054A8AF-5C3D-45B2-8386-940E0A8A4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362" y="5859721"/>
                <a:ext cx="340663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箭头: 右 31">
            <a:extLst>
              <a:ext uri="{FF2B5EF4-FFF2-40B4-BE49-F238E27FC236}">
                <a16:creationId xmlns:a16="http://schemas.microsoft.com/office/drawing/2014/main" id="{C0623655-20B5-4565-B0EC-C5EE164C94BC}"/>
              </a:ext>
            </a:extLst>
          </p:cNvPr>
          <p:cNvSpPr/>
          <p:nvPr/>
        </p:nvSpPr>
        <p:spPr>
          <a:xfrm>
            <a:off x="2269799" y="5941050"/>
            <a:ext cx="397229" cy="401058"/>
          </a:xfrm>
          <a:prstGeom prst="rightArrow">
            <a:avLst/>
          </a:prstGeom>
          <a:solidFill>
            <a:srgbClr val="FFD8D8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AC89759-6D1E-4BCA-B9EA-350E9570E88E}"/>
                  </a:ext>
                </a:extLst>
              </p:cNvPr>
              <p:cNvSpPr/>
              <p:nvPr/>
            </p:nvSpPr>
            <p:spPr>
              <a:xfrm>
                <a:off x="6205880" y="1905834"/>
                <a:ext cx="5427320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AC89759-6D1E-4BCA-B9EA-350E9570E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880" y="1905834"/>
                <a:ext cx="5427320" cy="5931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C16E8BB-2A67-4D7B-A8C3-70F8A76DACE6}"/>
                  </a:ext>
                </a:extLst>
              </p:cNvPr>
              <p:cNvSpPr txBox="1"/>
              <p:nvPr/>
            </p:nvSpPr>
            <p:spPr>
              <a:xfrm>
                <a:off x="5542236" y="2854709"/>
                <a:ext cx="66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-BoldMT"/>
                  </a:rPr>
                  <a:t>假设类别的判别门限设为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</a:rPr>
                  <a:t> 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-BoldMT"/>
                    <a:ea typeface="+mn-ea"/>
                    <a:cs typeface="+mn-cs"/>
                  </a:rPr>
                  <a:t>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-Bold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C16E8BB-2A67-4D7B-A8C3-70F8A76DA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236" y="2854709"/>
                <a:ext cx="6649763" cy="523220"/>
              </a:xfrm>
              <a:prstGeom prst="rect">
                <a:avLst/>
              </a:prstGeom>
              <a:blipFill>
                <a:blip r:embed="rId15"/>
                <a:stretch>
                  <a:fillRect l="-1833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259D991-E656-46B2-8C3D-58AA9502347F}"/>
                  </a:ext>
                </a:extLst>
              </p:cNvPr>
              <p:cNvSpPr/>
              <p:nvPr/>
            </p:nvSpPr>
            <p:spPr>
              <a:xfrm>
                <a:off x="7494465" y="3502378"/>
                <a:ext cx="3040342" cy="817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8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8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  <a:latin typeface="Arial-BoldMT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259D991-E656-46B2-8C3D-58AA95023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465" y="3502378"/>
                <a:ext cx="3040342" cy="8177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110F0DC-A055-4E85-BC57-374251EAACB9}"/>
                  </a:ext>
                </a:extLst>
              </p:cNvPr>
              <p:cNvSpPr/>
              <p:nvPr/>
            </p:nvSpPr>
            <p:spPr>
              <a:xfrm>
                <a:off x="6553886" y="5171519"/>
                <a:ext cx="4909742" cy="1211422"/>
              </a:xfrm>
              <a:prstGeom prst="rect">
                <a:avLst/>
              </a:prstGeom>
              <a:solidFill>
                <a:srgbClr val="D8D8FF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𝑖𝑓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32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3200" b="1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32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800" b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=−1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𝑖𝑓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32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3200" b="1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32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800" b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110F0DC-A055-4E85-BC57-374251EAA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86" y="5171519"/>
                <a:ext cx="4909742" cy="12114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2E3BAB2-0D33-4973-94C6-E21CF353D87E}"/>
              </a:ext>
            </a:extLst>
          </p:cNvPr>
          <p:cNvCxnSpPr>
            <a:cxnSpLocks/>
          </p:cNvCxnSpPr>
          <p:nvPr/>
        </p:nvCxnSpPr>
        <p:spPr>
          <a:xfrm>
            <a:off x="6303269" y="5589642"/>
            <a:ext cx="6820" cy="846898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CEBEFEA-44D0-4095-B7D5-162B8B106A1D}"/>
              </a:ext>
            </a:extLst>
          </p:cNvPr>
          <p:cNvCxnSpPr>
            <a:cxnSpLocks/>
          </p:cNvCxnSpPr>
          <p:nvPr/>
        </p:nvCxnSpPr>
        <p:spPr>
          <a:xfrm>
            <a:off x="5422280" y="5533435"/>
            <a:ext cx="88098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515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    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09096AF-27B2-499C-A21C-C65C892B8B1D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第四讲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线性判别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Fisher Discriminant Analysis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F87941C-E296-4102-A738-C023D7537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98613"/>
            <a:ext cx="10247312" cy="217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4.1 Fisher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线性判别动机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The goal of Fisher Linear Discriminant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4.2 Fisher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线性判别分析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Fisher Discriminant Analysis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4.3 Fisher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线性判别算法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Fisher Discriminant Algorithm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496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6EAEB21-5265-4B0F-AA05-B259C3B5EFB5}"/>
              </a:ext>
            </a:extLst>
          </p:cNvPr>
          <p:cNvSpPr/>
          <p:nvPr/>
        </p:nvSpPr>
        <p:spPr>
          <a:xfrm>
            <a:off x="6227884" y="1130149"/>
            <a:ext cx="5868000" cy="5112000"/>
          </a:xfrm>
          <a:prstGeom prst="roundRect">
            <a:avLst/>
          </a:prstGeom>
          <a:solidFill>
            <a:srgbClr val="D8D8FF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880C332-154C-4EE5-9A46-E345E95E6CD7}"/>
              </a:ext>
            </a:extLst>
          </p:cNvPr>
          <p:cNvSpPr/>
          <p:nvPr/>
        </p:nvSpPr>
        <p:spPr>
          <a:xfrm>
            <a:off x="76159" y="1658073"/>
            <a:ext cx="6010800" cy="4612098"/>
          </a:xfrm>
          <a:prstGeom prst="roundRect">
            <a:avLst/>
          </a:prstGeom>
          <a:solidFill>
            <a:srgbClr val="D8D8FF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4.3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</a:t>
            </a:r>
            <a:r>
              <a:rPr lang="zh-CN" altLang="en-US" kern="0" dirty="0">
                <a:solidFill>
                  <a:srgbClr val="000000"/>
                </a:solidFill>
              </a:rPr>
              <a:t>算法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27" y="1007682"/>
            <a:ext cx="74403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二分类问题的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Fisher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线性判别</a:t>
            </a:r>
            <a:r>
              <a:rPr lang="zh-CN" altLang="en-US" sz="2800" b="1" kern="0" dirty="0">
                <a:solidFill>
                  <a:srgbClr val="0000FF"/>
                </a:solidFill>
                <a:latin typeface="Arial" charset="0"/>
              </a:rPr>
              <a:t>算法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249F653-4A76-4DB9-9857-5DB03B513918}"/>
              </a:ext>
            </a:extLst>
          </p:cNvPr>
          <p:cNvCxnSpPr>
            <a:cxnSpLocks/>
          </p:cNvCxnSpPr>
          <p:nvPr/>
        </p:nvCxnSpPr>
        <p:spPr>
          <a:xfrm flipH="1">
            <a:off x="6140372" y="1433033"/>
            <a:ext cx="41577" cy="4929347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046B7FE1-C99C-4452-A9C7-364BAFD04E7F}"/>
              </a:ext>
            </a:extLst>
          </p:cNvPr>
          <p:cNvSpPr/>
          <p:nvPr/>
        </p:nvSpPr>
        <p:spPr>
          <a:xfrm>
            <a:off x="76159" y="1893361"/>
            <a:ext cx="6414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① </a:t>
            </a:r>
            <a:r>
              <a:rPr lang="zh-CN" altLang="en-US" sz="2400" dirty="0">
                <a:solidFill>
                  <a:srgbClr val="000000"/>
                </a:solidFill>
                <a:latin typeface="Arial"/>
              </a:rPr>
              <a:t>获取具有标签的两类样本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FD025B2-A7C1-42F8-9593-BDC69712A341}"/>
                  </a:ext>
                </a:extLst>
              </p:cNvPr>
              <p:cNvSpPr/>
              <p:nvPr/>
            </p:nvSpPr>
            <p:spPr>
              <a:xfrm>
                <a:off x="55117" y="2474985"/>
                <a:ext cx="5545584" cy="1268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ts val="45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②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</a:rPr>
                  <a:t>依据下式得到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：</a:t>
                </a:r>
                <a:endParaRPr lang="en-US" altLang="zh-CN" sz="2400" dirty="0">
                  <a:solidFill>
                    <a:srgbClr val="000000"/>
                  </a:solidFill>
                  <a:latin typeface="Arial"/>
                </a:endParaRPr>
              </a:p>
              <a:p>
                <a:pPr lvl="0" fontAlgn="base">
                  <a:lnSpc>
                    <a:spcPts val="45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            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FD025B2-A7C1-42F8-9593-BDC69712A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7" y="2474985"/>
                <a:ext cx="5545584" cy="1268168"/>
              </a:xfrm>
              <a:prstGeom prst="rect">
                <a:avLst/>
              </a:prstGeom>
              <a:blipFill>
                <a:blip r:embed="rId3"/>
                <a:stretch>
                  <a:fillRect l="-1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0C55382-7CAB-4061-8747-AE698830E660}"/>
                  </a:ext>
                </a:extLst>
              </p:cNvPr>
              <p:cNvSpPr/>
              <p:nvPr/>
            </p:nvSpPr>
            <p:spPr>
              <a:xfrm>
                <a:off x="55117" y="3820200"/>
                <a:ext cx="6414264" cy="2042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noProof="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③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依据下式</a:t>
                </a:r>
                <a:r>
                  <a:rPr lang="zh-CN" altLang="en-US" sz="2400" dirty="0">
                    <a:solidFill>
                      <a:srgbClr val="000000"/>
                    </a:solidFill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：</a:t>
                </a:r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8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Arial"/>
                </a:endParaRPr>
              </a:p>
              <a:p>
                <a:pPr lvl="0"/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0C55382-7CAB-4061-8747-AE698830E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7" y="3820200"/>
                <a:ext cx="6414264" cy="2042547"/>
              </a:xfrm>
              <a:prstGeom prst="rect">
                <a:avLst/>
              </a:prstGeom>
              <a:blipFill>
                <a:blip r:embed="rId4"/>
                <a:stretch>
                  <a:fillRect l="-1426" t="-3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95DE9EA-FF25-4724-9E49-730A136E24C7}"/>
                  </a:ext>
                </a:extLst>
              </p:cNvPr>
              <p:cNvSpPr/>
              <p:nvPr/>
            </p:nvSpPr>
            <p:spPr>
              <a:xfrm>
                <a:off x="39522" y="5529318"/>
                <a:ext cx="67390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④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计算类内总离差阵：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95DE9EA-FF25-4724-9E49-730A136E2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2" y="5529318"/>
                <a:ext cx="6739057" cy="523220"/>
              </a:xfrm>
              <a:prstGeom prst="rect">
                <a:avLst/>
              </a:prstGeom>
              <a:blipFill>
                <a:blip r:embed="rId5"/>
                <a:stretch>
                  <a:fillRect l="-1356" t="-3488" b="-2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34AF19B-9E54-4EFA-86FE-AB20C0E5284F}"/>
                  </a:ext>
                </a:extLst>
              </p:cNvPr>
              <p:cNvSpPr/>
              <p:nvPr/>
            </p:nvSpPr>
            <p:spPr>
              <a:xfrm>
                <a:off x="6165955" y="1433033"/>
                <a:ext cx="56065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noProof="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⑤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计算类内总离差阵的逆：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34AF19B-9E54-4EFA-86FE-AB20C0E52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955" y="1433033"/>
                <a:ext cx="5606544" cy="523220"/>
              </a:xfrm>
              <a:prstGeom prst="rect">
                <a:avLst/>
              </a:prstGeom>
              <a:blipFill>
                <a:blip r:embed="rId6"/>
                <a:stretch>
                  <a:fillRect l="-1630" t="-3488" b="-2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5E7629D-18E5-410E-9CF6-C04D70C70B14}"/>
                  </a:ext>
                </a:extLst>
              </p:cNvPr>
              <p:cNvSpPr/>
              <p:nvPr/>
            </p:nvSpPr>
            <p:spPr>
              <a:xfrm>
                <a:off x="6156961" y="2124436"/>
                <a:ext cx="63750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⑥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计算最佳投影：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00"/>
                        </a:solidFill>
                      </a:rPr>
                      <m:t>)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5E7629D-18E5-410E-9CF6-C04D70C70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61" y="2124436"/>
                <a:ext cx="6375049" cy="523220"/>
              </a:xfrm>
              <a:prstGeom prst="rect">
                <a:avLst/>
              </a:prstGeom>
              <a:blipFill>
                <a:blip r:embed="rId7"/>
                <a:stretch>
                  <a:fillRect l="-1434" t="-3488" b="-2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4735AFD-C4EB-472F-A526-44B3E2E60E0E}"/>
                  </a:ext>
                </a:extLst>
              </p:cNvPr>
              <p:cNvSpPr/>
              <p:nvPr/>
            </p:nvSpPr>
            <p:spPr>
              <a:xfrm>
                <a:off x="6156961" y="3002170"/>
                <a:ext cx="6010806" cy="8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⑦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计算判别门限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8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8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4735AFD-C4EB-472F-A526-44B3E2E60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61" y="3002170"/>
                <a:ext cx="6010806" cy="817788"/>
              </a:xfrm>
              <a:prstGeom prst="rect">
                <a:avLst/>
              </a:prstGeom>
              <a:blipFill>
                <a:blip r:embed="rId8"/>
                <a:stretch>
                  <a:fillRect l="-1521" b="-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C7F2CFB-B9A4-450A-8648-24EEE94E502D}"/>
                  </a:ext>
                </a:extLst>
              </p:cNvPr>
              <p:cNvSpPr/>
              <p:nvPr/>
            </p:nvSpPr>
            <p:spPr>
              <a:xfrm>
                <a:off x="6181949" y="4015306"/>
                <a:ext cx="35661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⑧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对任一测试样本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  <a:latin typeface="Arial-BoldMT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</a:rPr>
                  <a:t>：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C7F2CFB-B9A4-450A-8648-24EEE94E5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49" y="4015306"/>
                <a:ext cx="3566157" cy="523220"/>
              </a:xfrm>
              <a:prstGeom prst="rect">
                <a:avLst/>
              </a:prstGeom>
              <a:blipFill>
                <a:blip r:embed="rId9"/>
                <a:stretch>
                  <a:fillRect l="-2564" t="-3488" b="-2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4F8F529-FCAB-47E4-B556-32315C15043E}"/>
                  </a:ext>
                </a:extLst>
              </p:cNvPr>
              <p:cNvSpPr/>
              <p:nvPr/>
            </p:nvSpPr>
            <p:spPr>
              <a:xfrm>
                <a:off x="7050629" y="4733632"/>
                <a:ext cx="4909742" cy="12114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𝑖𝑓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32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3200" b="1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32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800" b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=−1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𝑖𝑓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32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3200" b="1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32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800" b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4F8F529-FCAB-47E4-B556-32315C150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629" y="4733632"/>
                <a:ext cx="4909742" cy="12114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045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0" y="5589240"/>
            <a:ext cx="12192000" cy="86409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4680" y="5425669"/>
            <a:ext cx="12216680" cy="357166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EB2B6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8398"/>
            <a:ext cx="1349719" cy="404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4680" y="6436962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学院       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1AAC-03BE-45BB-A5C8-11C5A0B0B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3">
                <a:extLst>
                  <a:ext uri="{FF2B5EF4-FFF2-40B4-BE49-F238E27FC236}">
                    <a16:creationId xmlns:a16="http://schemas.microsoft.com/office/drawing/2014/main" id="{F88BD772-5058-4C4E-B160-29432EB98E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741" y="1712184"/>
                <a:ext cx="11055667" cy="3433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ts val="38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4.1 Fisher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线性判别动机 </a:t>
                </a:r>
                <a:endParaRPr lang="en-US" altLang="zh-CN" sz="2400" b="1" dirty="0">
                  <a:solidFill>
                    <a:srgbClr val="000000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ts val="3800"/>
                  </a:lnSpc>
                </a:pPr>
                <a:r>
                  <a:rPr kumimoji="1" lang="zh-CN" altLang="en-US" sz="2400" b="1" i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                       在尽可能保留类别可区分性的前提下实现维数减少</a:t>
                </a:r>
              </a:p>
              <a:p>
                <a:pPr>
                  <a:lnSpc>
                    <a:spcPts val="38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4.2 Fisher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线性判别分析 </a:t>
                </a:r>
                <a:endParaRPr lang="en-US" altLang="zh-CN" sz="2400" b="1" dirty="0">
                  <a:solidFill>
                    <a:srgbClr val="000000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ts val="3800"/>
                  </a:lnSpc>
                </a:pPr>
                <a:r>
                  <a:rPr kumimoji="1" lang="en-US" altLang="zh-CN" sz="2400" b="1" i="1" dirty="0">
                    <a:solidFill>
                      <a:srgbClr val="FF00FF"/>
                    </a:solidFill>
                    <a:latin typeface="Times New Roman" panose="02020603050405020304" pitchFamily="18" charset="0"/>
                  </a:rPr>
                  <a:t>                      </a:t>
                </a:r>
                <a:r>
                  <a:rPr kumimoji="1" lang="zh-CN" altLang="en-US" sz="2400" b="1" i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找到让类别最好区分的投影方向</a:t>
                </a:r>
                <a:endParaRPr lang="en-US" altLang="zh-CN" sz="2400" b="1" dirty="0">
                  <a:solidFill>
                    <a:srgbClr val="C00000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ts val="38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4.3 Fisher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线性判别算法 </a:t>
                </a:r>
                <a:endParaRPr lang="en-US" altLang="zh-CN" sz="2400" b="1" dirty="0">
                  <a:solidFill>
                    <a:srgbClr val="000000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ts val="3800"/>
                  </a:lnSpc>
                </a:pPr>
                <a:r>
                  <a:rPr kumimoji="1" lang="en-US" altLang="zh-CN" sz="2400" b="1" i="1" dirty="0">
                    <a:solidFill>
                      <a:srgbClr val="FF00FF"/>
                    </a:solidFill>
                    <a:latin typeface="Times New Roman" panose="02020603050405020304" pitchFamily="18" charset="0"/>
                  </a:rPr>
                  <a:t>                      </a:t>
                </a:r>
                <a:r>
                  <a:rPr kumimoji="1" lang="zh-CN" altLang="en-US" sz="2400" b="1" i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通过计算类内散布和类间散布，找到最佳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 </m:t>
                        </m:r>
                        <m:r>
                          <a:rPr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和判别门限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rgbClr val="C00000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ts val="3800"/>
                  </a:lnSpc>
                </a:pPr>
                <a:endParaRPr lang="en-US" altLang="zh-CN" sz="2400" b="1" dirty="0">
                  <a:solidFill>
                    <a:srgbClr val="C00000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TextBox 3">
                <a:extLst>
                  <a:ext uri="{FF2B5EF4-FFF2-40B4-BE49-F238E27FC236}">
                    <a16:creationId xmlns:a16="http://schemas.microsoft.com/office/drawing/2014/main" id="{F88BD772-5058-4C4E-B160-29432EB98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2741" y="1712184"/>
                <a:ext cx="11055667" cy="3433632"/>
              </a:xfrm>
              <a:prstGeom prst="rect">
                <a:avLst/>
              </a:prstGeom>
              <a:blipFill>
                <a:blip r:embed="rId4"/>
                <a:stretch>
                  <a:fillRect l="-882" t="-1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>
            <a:extLst>
              <a:ext uri="{FF2B5EF4-FFF2-40B4-BE49-F238E27FC236}">
                <a16:creationId xmlns:a16="http://schemas.microsoft.com/office/drawing/2014/main" id="{C2C8FBAD-2BEB-44CB-8D7C-2A041190A36B}"/>
              </a:ext>
            </a:extLst>
          </p:cNvPr>
          <p:cNvSpPr txBox="1">
            <a:spLocks/>
          </p:cNvSpPr>
          <p:nvPr/>
        </p:nvSpPr>
        <p:spPr bwMode="black">
          <a:xfrm>
            <a:off x="407368" y="122882"/>
            <a:ext cx="1092519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/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第四讲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线性</a:t>
            </a:r>
            <a:r>
              <a:rPr lang="zh-CN" altLang="en-US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判别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黑体" pitchFamily="49" charset="-122"/>
                <a:cs typeface="+mj-cs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(</a:t>
            </a:r>
            <a:r>
              <a:rPr lang="en-US" altLang="zh-CN" i="1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Fisher Discriminant Analysis </a:t>
            </a:r>
            <a:r>
              <a:rPr lang="en-US" altLang="zh-CN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8960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4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.1 </a:t>
            </a:r>
            <a:r>
              <a:rPr lang="en-US" altLang="zh-CN" kern="0" dirty="0">
                <a:solidFill>
                  <a:srgbClr val="000000"/>
                </a:solidFill>
              </a:rPr>
              <a:t>Fisher</a:t>
            </a:r>
            <a:r>
              <a:rPr lang="zh-CN" altLang="en-US" kern="0" dirty="0">
                <a:solidFill>
                  <a:srgbClr val="000000"/>
                </a:solidFill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760A0EC8-64F7-436A-B86C-14C7D2F6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99" y="1034239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应用示例：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DADE2B2-F5A0-430A-B0F5-808E5AAA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800" y="2053553"/>
            <a:ext cx="5400600" cy="30342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86B03E-A384-4061-9966-5B30FA92E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02" y="2090360"/>
            <a:ext cx="3984086" cy="308092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94DABDA-2EE3-47E7-9E33-22FD0DA78738}"/>
              </a:ext>
            </a:extLst>
          </p:cNvPr>
          <p:cNvSpPr txBox="1"/>
          <p:nvPr/>
        </p:nvSpPr>
        <p:spPr>
          <a:xfrm>
            <a:off x="561232" y="5257914"/>
            <a:ext cx="511256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i="0" u="none" strike="noStrike" baseline="0" dirty="0">
                <a:latin typeface="Arial-BoldMT"/>
              </a:rPr>
              <a:t>人脸检测</a:t>
            </a:r>
            <a:endParaRPr lang="en-US" altLang="zh-CN" sz="2800" b="1" i="0" u="none" strike="noStrike" baseline="0" dirty="0">
              <a:latin typeface="Arial-BoldMT"/>
            </a:endParaRPr>
          </a:p>
          <a:p>
            <a:pPr algn="ctr"/>
            <a:r>
              <a:rPr lang="en-US" altLang="zh-CN" sz="2400" i="1" dirty="0">
                <a:latin typeface="Arial-BoldMT"/>
              </a:rPr>
              <a:t>(Detection finds the faces in images</a:t>
            </a:r>
            <a:r>
              <a:rPr lang="en-US" altLang="zh-CN" sz="2400" i="1" u="none" strike="noStrike" baseline="0" dirty="0">
                <a:latin typeface="Arial-BoldMT"/>
              </a:rPr>
              <a:t>)</a:t>
            </a:r>
            <a:endParaRPr lang="zh-CN" altLang="en-US" sz="2400" i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D31AA8-B499-4FDF-8446-185AF27C2068}"/>
              </a:ext>
            </a:extLst>
          </p:cNvPr>
          <p:cNvSpPr txBox="1"/>
          <p:nvPr/>
        </p:nvSpPr>
        <p:spPr>
          <a:xfrm>
            <a:off x="5594572" y="5254280"/>
            <a:ext cx="623016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i="0" u="none" strike="noStrike" baseline="0" dirty="0">
                <a:latin typeface="Arial-BoldMT"/>
              </a:rPr>
              <a:t>人脸</a:t>
            </a:r>
            <a:r>
              <a:rPr lang="zh-CN" altLang="en-US" sz="2800" b="1" dirty="0">
                <a:latin typeface="Arial-BoldMT"/>
              </a:rPr>
              <a:t>识别</a:t>
            </a:r>
            <a:endParaRPr lang="en-US" altLang="zh-CN" sz="2800" b="1" i="0" u="none" strike="noStrike" baseline="0" dirty="0">
              <a:latin typeface="Arial-BoldMT"/>
            </a:endParaRPr>
          </a:p>
          <a:p>
            <a:pPr algn="ctr"/>
            <a:r>
              <a:rPr lang="en-US" altLang="zh-CN" sz="2400" i="1" dirty="0">
                <a:latin typeface="Arial-BoldMT"/>
              </a:rPr>
              <a:t>(Recognition recognizes WHO the person is</a:t>
            </a:r>
            <a:r>
              <a:rPr lang="en-US" altLang="zh-CN" sz="2400" i="1" u="none" strike="noStrike" baseline="0" dirty="0">
                <a:latin typeface="Arial-BoldMT"/>
              </a:rPr>
              <a:t>)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304678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/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ℋ</m:t>
                            </m:r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(∙</m:t>
                            </m:r>
                          </m:e>
                        </m:d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0FF6BF-C21D-4B78-A598-59509F86C935}"/>
                </a:ext>
              </a:extLst>
            </p:cNvPr>
            <p:cNvSpPr txBox="1"/>
            <p:nvPr/>
          </p:nvSpPr>
          <p:spPr>
            <a:xfrm>
              <a:off x="4272378" y="2850650"/>
              <a:ext cx="144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回归模型参数空间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F13F9D28-59DD-45F5-A4A2-B3F81D1F5925}"/>
              </a:ext>
            </a:extLst>
          </p:cNvPr>
          <p:cNvGrpSpPr>
            <a:grpSpLocks/>
          </p:cNvGrpSpPr>
          <p:nvPr/>
        </p:nvGrpSpPr>
        <p:grpSpPr bwMode="auto">
          <a:xfrm>
            <a:off x="4575070" y="1766748"/>
            <a:ext cx="555625" cy="1000125"/>
            <a:chOff x="2532" y="1542"/>
            <a:chExt cx="184" cy="332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97BE8C2C-0B2E-4893-8192-73FC4ACC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FEBB4123-4C31-4451-B448-90C14BE9E0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4" name="Line 5">
              <a:extLst>
                <a:ext uri="{FF2B5EF4-FFF2-40B4-BE49-F238E27FC236}">
                  <a16:creationId xmlns:a16="http://schemas.microsoft.com/office/drawing/2014/main" id="{E3075A0A-9234-427C-93EA-A26CDA786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5" name="Line 6">
              <a:extLst>
                <a:ext uri="{FF2B5EF4-FFF2-40B4-BE49-F238E27FC236}">
                  <a16:creationId xmlns:a16="http://schemas.microsoft.com/office/drawing/2014/main" id="{F5965C6F-DD46-46D0-A134-71970EF6DF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Line 7">
              <a:extLst>
                <a:ext uri="{FF2B5EF4-FFF2-40B4-BE49-F238E27FC236}">
                  <a16:creationId xmlns:a16="http://schemas.microsoft.com/office/drawing/2014/main" id="{891EB32A-8D6E-4D81-B134-27F34A3A8D8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2F7CA856-BA4A-4C82-86F6-DB3663A144F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D6676A1-13A0-480C-81CE-E9AD792B9507}"/>
              </a:ext>
            </a:extLst>
          </p:cNvPr>
          <p:cNvSpPr/>
          <p:nvPr/>
        </p:nvSpPr>
        <p:spPr>
          <a:xfrm>
            <a:off x="3481167" y="1861106"/>
            <a:ext cx="691944" cy="641176"/>
          </a:xfrm>
          <a:prstGeom prst="rightArrow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D7298262-0BE1-4396-B39D-867242A1A0CA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4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.1 </a:t>
            </a:r>
            <a:r>
              <a:rPr lang="en-US" altLang="zh-CN" kern="0" dirty="0">
                <a:solidFill>
                  <a:srgbClr val="000000"/>
                </a:solidFill>
              </a:rPr>
              <a:t>Fisher</a:t>
            </a:r>
            <a:r>
              <a:rPr lang="zh-CN" altLang="en-US" kern="0" dirty="0">
                <a:solidFill>
                  <a:srgbClr val="000000"/>
                </a:solidFill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52EDF4-A11A-4BBF-981D-92C4FAFBE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637" y="1008771"/>
            <a:ext cx="651464" cy="630300"/>
          </a:xfrm>
          <a:prstGeom prst="rect">
            <a:avLst/>
          </a:prstGeom>
        </p:spPr>
      </p:pic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1A1DBCD0-E3D1-4BC9-A837-B33B96D8416E}"/>
              </a:ext>
            </a:extLst>
          </p:cNvPr>
          <p:cNvSpPr/>
          <p:nvPr/>
        </p:nvSpPr>
        <p:spPr>
          <a:xfrm>
            <a:off x="5772303" y="1041950"/>
            <a:ext cx="6290148" cy="5366885"/>
          </a:xfrm>
          <a:prstGeom prst="roundRect">
            <a:avLst/>
          </a:prstGeom>
          <a:ln w="38100">
            <a:solidFill>
              <a:srgbClr val="ABBEEC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834A8025-56FB-403F-980E-5C5421FD0C7B}"/>
              </a:ext>
            </a:extLst>
          </p:cNvPr>
          <p:cNvCxnSpPr>
            <a:cxnSpLocks/>
          </p:cNvCxnSpPr>
          <p:nvPr/>
        </p:nvCxnSpPr>
        <p:spPr>
          <a:xfrm flipH="1">
            <a:off x="5089187" y="1080819"/>
            <a:ext cx="1234801" cy="646458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710FA60-BAB3-46D0-9D1A-5A0C0CEC0410}"/>
              </a:ext>
            </a:extLst>
          </p:cNvPr>
          <p:cNvCxnSpPr>
            <a:cxnSpLocks/>
          </p:cNvCxnSpPr>
          <p:nvPr/>
        </p:nvCxnSpPr>
        <p:spPr>
          <a:xfrm flipH="1" flipV="1">
            <a:off x="5144683" y="2736456"/>
            <a:ext cx="692238" cy="3221129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D63FCA07-23FC-4627-B7B2-503E4B03B2EE}"/>
              </a:ext>
            </a:extLst>
          </p:cNvPr>
          <p:cNvSpPr txBox="1"/>
          <p:nvPr/>
        </p:nvSpPr>
        <p:spPr>
          <a:xfrm>
            <a:off x="6345321" y="1249225"/>
            <a:ext cx="514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图像是特征空间中的一个“点”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A22CA12-98A2-4463-B488-C2417A510917}"/>
              </a:ext>
            </a:extLst>
          </p:cNvPr>
          <p:cNvCxnSpPr/>
          <p:nvPr/>
        </p:nvCxnSpPr>
        <p:spPr>
          <a:xfrm>
            <a:off x="6614160" y="5957584"/>
            <a:ext cx="21717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4105E117-39D5-451C-8E83-F23CF7B2A6C3}"/>
              </a:ext>
            </a:extLst>
          </p:cNvPr>
          <p:cNvCxnSpPr>
            <a:cxnSpLocks/>
          </p:cNvCxnSpPr>
          <p:nvPr/>
        </p:nvCxnSpPr>
        <p:spPr>
          <a:xfrm flipV="1">
            <a:off x="6629400" y="4358856"/>
            <a:ext cx="0" cy="160645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2BE9B1E-42E2-471D-87F3-DAE1CBC00D41}"/>
              </a:ext>
            </a:extLst>
          </p:cNvPr>
          <p:cNvCxnSpPr>
            <a:cxnSpLocks/>
          </p:cNvCxnSpPr>
          <p:nvPr/>
        </p:nvCxnSpPr>
        <p:spPr>
          <a:xfrm flipV="1">
            <a:off x="6354662" y="4728633"/>
            <a:ext cx="2043882" cy="143176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821B72A7-0E9E-446B-A74E-140915F6E87C}"/>
              </a:ext>
            </a:extLst>
          </p:cNvPr>
          <p:cNvSpPr/>
          <p:nvPr/>
        </p:nvSpPr>
        <p:spPr>
          <a:xfrm>
            <a:off x="7249514" y="513424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644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/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ℋ</m:t>
                            </m:r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(∙</m:t>
                            </m:r>
                          </m:e>
                        </m:d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0FF6BF-C21D-4B78-A598-59509F86C935}"/>
                </a:ext>
              </a:extLst>
            </p:cNvPr>
            <p:cNvSpPr txBox="1"/>
            <p:nvPr/>
          </p:nvSpPr>
          <p:spPr>
            <a:xfrm>
              <a:off x="4272378" y="2850650"/>
              <a:ext cx="144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回归模型参数空间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F13F9D28-59DD-45F5-A4A2-B3F81D1F5925}"/>
              </a:ext>
            </a:extLst>
          </p:cNvPr>
          <p:cNvGrpSpPr>
            <a:grpSpLocks/>
          </p:cNvGrpSpPr>
          <p:nvPr/>
        </p:nvGrpSpPr>
        <p:grpSpPr bwMode="auto">
          <a:xfrm>
            <a:off x="4575070" y="1766748"/>
            <a:ext cx="555625" cy="1000125"/>
            <a:chOff x="2532" y="1542"/>
            <a:chExt cx="184" cy="332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97BE8C2C-0B2E-4893-8192-73FC4ACC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FEBB4123-4C31-4451-B448-90C14BE9E0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4" name="Line 5">
              <a:extLst>
                <a:ext uri="{FF2B5EF4-FFF2-40B4-BE49-F238E27FC236}">
                  <a16:creationId xmlns:a16="http://schemas.microsoft.com/office/drawing/2014/main" id="{E3075A0A-9234-427C-93EA-A26CDA786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5" name="Line 6">
              <a:extLst>
                <a:ext uri="{FF2B5EF4-FFF2-40B4-BE49-F238E27FC236}">
                  <a16:creationId xmlns:a16="http://schemas.microsoft.com/office/drawing/2014/main" id="{F5965C6F-DD46-46D0-A134-71970EF6DF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Line 7">
              <a:extLst>
                <a:ext uri="{FF2B5EF4-FFF2-40B4-BE49-F238E27FC236}">
                  <a16:creationId xmlns:a16="http://schemas.microsoft.com/office/drawing/2014/main" id="{891EB32A-8D6E-4D81-B134-27F34A3A8D8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2F7CA856-BA4A-4C82-86F6-DB3663A144F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D6676A1-13A0-480C-81CE-E9AD792B9507}"/>
              </a:ext>
            </a:extLst>
          </p:cNvPr>
          <p:cNvSpPr/>
          <p:nvPr/>
        </p:nvSpPr>
        <p:spPr>
          <a:xfrm>
            <a:off x="3481167" y="1861106"/>
            <a:ext cx="691944" cy="641176"/>
          </a:xfrm>
          <a:prstGeom prst="rightArrow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D7298262-0BE1-4396-B39D-867242A1A0CA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4.1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52EDF4-A11A-4BBF-981D-92C4FAFBE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637" y="1008771"/>
            <a:ext cx="651464" cy="630300"/>
          </a:xfrm>
          <a:prstGeom prst="rect">
            <a:avLst/>
          </a:prstGeom>
        </p:spPr>
      </p:pic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1A1DBCD0-E3D1-4BC9-A837-B33B96D8416E}"/>
              </a:ext>
            </a:extLst>
          </p:cNvPr>
          <p:cNvSpPr/>
          <p:nvPr/>
        </p:nvSpPr>
        <p:spPr>
          <a:xfrm>
            <a:off x="5772303" y="1041950"/>
            <a:ext cx="6290148" cy="5366885"/>
          </a:xfrm>
          <a:prstGeom prst="roundRect">
            <a:avLst/>
          </a:prstGeom>
          <a:ln w="38100">
            <a:solidFill>
              <a:srgbClr val="ABBEEC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834A8025-56FB-403F-980E-5C5421FD0C7B}"/>
              </a:ext>
            </a:extLst>
          </p:cNvPr>
          <p:cNvCxnSpPr>
            <a:cxnSpLocks/>
          </p:cNvCxnSpPr>
          <p:nvPr/>
        </p:nvCxnSpPr>
        <p:spPr>
          <a:xfrm flipH="1">
            <a:off x="5089187" y="1080819"/>
            <a:ext cx="1234801" cy="646458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710FA60-BAB3-46D0-9D1A-5A0C0CEC0410}"/>
              </a:ext>
            </a:extLst>
          </p:cNvPr>
          <p:cNvCxnSpPr>
            <a:cxnSpLocks/>
          </p:cNvCxnSpPr>
          <p:nvPr/>
        </p:nvCxnSpPr>
        <p:spPr>
          <a:xfrm flipH="1" flipV="1">
            <a:off x="5144683" y="2736456"/>
            <a:ext cx="692238" cy="3221129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D63FCA07-23FC-4627-B7B2-503E4B03B2EE}"/>
              </a:ext>
            </a:extLst>
          </p:cNvPr>
          <p:cNvSpPr txBox="1"/>
          <p:nvPr/>
        </p:nvSpPr>
        <p:spPr>
          <a:xfrm>
            <a:off x="6345321" y="1249225"/>
            <a:ext cx="514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图像是特征空间中的一个“点”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A22CA12-98A2-4463-B488-C2417A510917}"/>
              </a:ext>
            </a:extLst>
          </p:cNvPr>
          <p:cNvCxnSpPr/>
          <p:nvPr/>
        </p:nvCxnSpPr>
        <p:spPr>
          <a:xfrm>
            <a:off x="6614160" y="5957584"/>
            <a:ext cx="21717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4105E117-39D5-451C-8E83-F23CF7B2A6C3}"/>
              </a:ext>
            </a:extLst>
          </p:cNvPr>
          <p:cNvCxnSpPr>
            <a:cxnSpLocks/>
          </p:cNvCxnSpPr>
          <p:nvPr/>
        </p:nvCxnSpPr>
        <p:spPr>
          <a:xfrm flipV="1">
            <a:off x="6629400" y="4358856"/>
            <a:ext cx="0" cy="160645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2BE9B1E-42E2-471D-87F3-DAE1CBC00D41}"/>
              </a:ext>
            </a:extLst>
          </p:cNvPr>
          <p:cNvCxnSpPr>
            <a:cxnSpLocks/>
          </p:cNvCxnSpPr>
          <p:nvPr/>
        </p:nvCxnSpPr>
        <p:spPr>
          <a:xfrm flipV="1">
            <a:off x="6354662" y="4728633"/>
            <a:ext cx="2043882" cy="143176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821B72A7-0E9E-446B-A74E-140915F6E87C}"/>
              </a:ext>
            </a:extLst>
          </p:cNvPr>
          <p:cNvSpPr/>
          <p:nvPr/>
        </p:nvSpPr>
        <p:spPr>
          <a:xfrm>
            <a:off x="7249514" y="513424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7170" name="Picture 2" descr="https://gimg2.baidu.com/image_search/src=http%3A%2F%2Fimg.hao661.com%2Fqq.hao661.com%2Fuploads%2Fallimg%2F180818%2F1K5211047-1.jpg&amp;refer=http%3A%2F%2Fimg.hao661.com&amp;app=2002&amp;size=f9999,10000&amp;q=a80&amp;n=0&amp;g=0n&amp;fmt=jpeg?sec=1623460407&amp;t=b5c121ac984741a0cfdbd4f8c97bde75">
            <a:extLst>
              <a:ext uri="{FF2B5EF4-FFF2-40B4-BE49-F238E27FC236}">
                <a16:creationId xmlns:a16="http://schemas.microsoft.com/office/drawing/2014/main" id="{C0B71D70-9B51-4C1D-8361-9F0166A0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13" y="1893549"/>
            <a:ext cx="824731" cy="82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BE7366-F82A-41AC-A320-AEB85B70D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9113" y="2766873"/>
            <a:ext cx="827206" cy="8566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434D1-D32E-43C8-9B1F-59D0F169A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0629" y="1874892"/>
            <a:ext cx="813732" cy="85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D115F9-5B9F-4A1B-8870-FA92ED4EEC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5321" y="2768229"/>
            <a:ext cx="813892" cy="854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415CC7-2BCF-440D-B914-241D3B4314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6525" y="4782194"/>
            <a:ext cx="158510" cy="170703"/>
          </a:xfrm>
          <a:prstGeom prst="rect">
            <a:avLst/>
          </a:prstGeom>
        </p:spPr>
      </p:pic>
      <p:sp>
        <p:nvSpPr>
          <p:cNvPr id="68" name="椭圆 67">
            <a:extLst>
              <a:ext uri="{FF2B5EF4-FFF2-40B4-BE49-F238E27FC236}">
                <a16:creationId xmlns:a16="http://schemas.microsoft.com/office/drawing/2014/main" id="{63761865-3EA4-40C0-B5D5-7802AC4DBD8C}"/>
              </a:ext>
            </a:extLst>
          </p:cNvPr>
          <p:cNvSpPr/>
          <p:nvPr/>
        </p:nvSpPr>
        <p:spPr>
          <a:xfrm>
            <a:off x="7234882" y="5587841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F6B7688D-7E3A-43C8-B66B-049A968AEED0}"/>
              </a:ext>
            </a:extLst>
          </p:cNvPr>
          <p:cNvSpPr/>
          <p:nvPr/>
        </p:nvSpPr>
        <p:spPr>
          <a:xfrm>
            <a:off x="7541470" y="521806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B902DCB-8AF5-4001-BD4B-6DCA9B27C608}"/>
              </a:ext>
            </a:extLst>
          </p:cNvPr>
          <p:cNvSpPr/>
          <p:nvPr/>
        </p:nvSpPr>
        <p:spPr>
          <a:xfrm>
            <a:off x="7134361" y="5319150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59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/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ℋ</m:t>
                            </m:r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(∙</m:t>
                            </m:r>
                          </m:e>
                        </m:d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0FF6BF-C21D-4B78-A598-59509F86C935}"/>
                </a:ext>
              </a:extLst>
            </p:cNvPr>
            <p:cNvSpPr txBox="1"/>
            <p:nvPr/>
          </p:nvSpPr>
          <p:spPr>
            <a:xfrm>
              <a:off x="4272378" y="2850650"/>
              <a:ext cx="144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回归模型参数空间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F13F9D28-59DD-45F5-A4A2-B3F81D1F5925}"/>
              </a:ext>
            </a:extLst>
          </p:cNvPr>
          <p:cNvGrpSpPr>
            <a:grpSpLocks/>
          </p:cNvGrpSpPr>
          <p:nvPr/>
        </p:nvGrpSpPr>
        <p:grpSpPr bwMode="auto">
          <a:xfrm>
            <a:off x="4575070" y="1766748"/>
            <a:ext cx="555625" cy="1000125"/>
            <a:chOff x="2532" y="1542"/>
            <a:chExt cx="184" cy="332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97BE8C2C-0B2E-4893-8192-73FC4ACC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FEBB4123-4C31-4451-B448-90C14BE9E0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4" name="Line 5">
              <a:extLst>
                <a:ext uri="{FF2B5EF4-FFF2-40B4-BE49-F238E27FC236}">
                  <a16:creationId xmlns:a16="http://schemas.microsoft.com/office/drawing/2014/main" id="{E3075A0A-9234-427C-93EA-A26CDA786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5" name="Line 6">
              <a:extLst>
                <a:ext uri="{FF2B5EF4-FFF2-40B4-BE49-F238E27FC236}">
                  <a16:creationId xmlns:a16="http://schemas.microsoft.com/office/drawing/2014/main" id="{F5965C6F-DD46-46D0-A134-71970EF6DF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Line 7">
              <a:extLst>
                <a:ext uri="{FF2B5EF4-FFF2-40B4-BE49-F238E27FC236}">
                  <a16:creationId xmlns:a16="http://schemas.microsoft.com/office/drawing/2014/main" id="{891EB32A-8D6E-4D81-B134-27F34A3A8D8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2F7CA856-BA4A-4C82-86F6-DB3663A144F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D6676A1-13A0-480C-81CE-E9AD792B9507}"/>
              </a:ext>
            </a:extLst>
          </p:cNvPr>
          <p:cNvSpPr/>
          <p:nvPr/>
        </p:nvSpPr>
        <p:spPr>
          <a:xfrm>
            <a:off x="3481167" y="1861106"/>
            <a:ext cx="691944" cy="641176"/>
          </a:xfrm>
          <a:prstGeom prst="rightArrow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D7298262-0BE1-4396-B39D-867242A1A0CA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4.1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52EDF4-A11A-4BBF-981D-92C4FAFBE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637" y="1008771"/>
            <a:ext cx="651464" cy="630300"/>
          </a:xfrm>
          <a:prstGeom prst="rect">
            <a:avLst/>
          </a:prstGeom>
        </p:spPr>
      </p:pic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1A1DBCD0-E3D1-4BC9-A837-B33B96D8416E}"/>
              </a:ext>
            </a:extLst>
          </p:cNvPr>
          <p:cNvSpPr/>
          <p:nvPr/>
        </p:nvSpPr>
        <p:spPr>
          <a:xfrm>
            <a:off x="5772303" y="1041950"/>
            <a:ext cx="6290148" cy="5366885"/>
          </a:xfrm>
          <a:prstGeom prst="roundRect">
            <a:avLst/>
          </a:prstGeom>
          <a:ln w="38100">
            <a:solidFill>
              <a:srgbClr val="ABBEEC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834A8025-56FB-403F-980E-5C5421FD0C7B}"/>
              </a:ext>
            </a:extLst>
          </p:cNvPr>
          <p:cNvCxnSpPr>
            <a:cxnSpLocks/>
          </p:cNvCxnSpPr>
          <p:nvPr/>
        </p:nvCxnSpPr>
        <p:spPr>
          <a:xfrm flipH="1">
            <a:off x="5089187" y="1080819"/>
            <a:ext cx="1234801" cy="646458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710FA60-BAB3-46D0-9D1A-5A0C0CEC0410}"/>
              </a:ext>
            </a:extLst>
          </p:cNvPr>
          <p:cNvCxnSpPr>
            <a:cxnSpLocks/>
          </p:cNvCxnSpPr>
          <p:nvPr/>
        </p:nvCxnSpPr>
        <p:spPr>
          <a:xfrm flipH="1" flipV="1">
            <a:off x="5144683" y="2736456"/>
            <a:ext cx="692238" cy="3221129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D63FCA07-23FC-4627-B7B2-503E4B03B2EE}"/>
              </a:ext>
            </a:extLst>
          </p:cNvPr>
          <p:cNvSpPr txBox="1"/>
          <p:nvPr/>
        </p:nvSpPr>
        <p:spPr>
          <a:xfrm>
            <a:off x="6345321" y="1249225"/>
            <a:ext cx="514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图像是特征空间中的一个“点”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A22CA12-98A2-4463-B488-C2417A510917}"/>
              </a:ext>
            </a:extLst>
          </p:cNvPr>
          <p:cNvCxnSpPr/>
          <p:nvPr/>
        </p:nvCxnSpPr>
        <p:spPr>
          <a:xfrm>
            <a:off x="6614160" y="5957584"/>
            <a:ext cx="21717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4105E117-39D5-451C-8E83-F23CF7B2A6C3}"/>
              </a:ext>
            </a:extLst>
          </p:cNvPr>
          <p:cNvCxnSpPr>
            <a:cxnSpLocks/>
          </p:cNvCxnSpPr>
          <p:nvPr/>
        </p:nvCxnSpPr>
        <p:spPr>
          <a:xfrm flipV="1">
            <a:off x="6629400" y="4358856"/>
            <a:ext cx="0" cy="160645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2BE9B1E-42E2-471D-87F3-DAE1CBC00D41}"/>
              </a:ext>
            </a:extLst>
          </p:cNvPr>
          <p:cNvCxnSpPr>
            <a:cxnSpLocks/>
          </p:cNvCxnSpPr>
          <p:nvPr/>
        </p:nvCxnSpPr>
        <p:spPr>
          <a:xfrm flipV="1">
            <a:off x="6354662" y="4728633"/>
            <a:ext cx="2043882" cy="143176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821B72A7-0E9E-446B-A74E-140915F6E87C}"/>
              </a:ext>
            </a:extLst>
          </p:cNvPr>
          <p:cNvSpPr/>
          <p:nvPr/>
        </p:nvSpPr>
        <p:spPr>
          <a:xfrm>
            <a:off x="7249514" y="513424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7170" name="Picture 2" descr="https://gimg2.baidu.com/image_search/src=http%3A%2F%2Fimg.hao661.com%2Fqq.hao661.com%2Fuploads%2Fallimg%2F180818%2F1K5211047-1.jpg&amp;refer=http%3A%2F%2Fimg.hao661.com&amp;app=2002&amp;size=f9999,10000&amp;q=a80&amp;n=0&amp;g=0n&amp;fmt=jpeg?sec=1623460407&amp;t=b5c121ac984741a0cfdbd4f8c97bde75">
            <a:extLst>
              <a:ext uri="{FF2B5EF4-FFF2-40B4-BE49-F238E27FC236}">
                <a16:creationId xmlns:a16="http://schemas.microsoft.com/office/drawing/2014/main" id="{C0B71D70-9B51-4C1D-8361-9F0166A0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13" y="1893549"/>
            <a:ext cx="824731" cy="82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BE7366-F82A-41AC-A320-AEB85B70D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9113" y="2766873"/>
            <a:ext cx="827206" cy="8566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434D1-D32E-43C8-9B1F-59D0F169A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0629" y="1874892"/>
            <a:ext cx="813732" cy="85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D115F9-5B9F-4A1B-8870-FA92ED4EEC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5321" y="2768229"/>
            <a:ext cx="813892" cy="854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415CC7-2BCF-440D-B914-241D3B4314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6525" y="4782194"/>
            <a:ext cx="158510" cy="170703"/>
          </a:xfrm>
          <a:prstGeom prst="rect">
            <a:avLst/>
          </a:prstGeom>
        </p:spPr>
      </p:pic>
      <p:sp>
        <p:nvSpPr>
          <p:cNvPr id="68" name="椭圆 67">
            <a:extLst>
              <a:ext uri="{FF2B5EF4-FFF2-40B4-BE49-F238E27FC236}">
                <a16:creationId xmlns:a16="http://schemas.microsoft.com/office/drawing/2014/main" id="{63761865-3EA4-40C0-B5D5-7802AC4DBD8C}"/>
              </a:ext>
            </a:extLst>
          </p:cNvPr>
          <p:cNvSpPr/>
          <p:nvPr/>
        </p:nvSpPr>
        <p:spPr>
          <a:xfrm>
            <a:off x="7234882" y="5587841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F6B7688D-7E3A-43C8-B66B-049A968AEED0}"/>
              </a:ext>
            </a:extLst>
          </p:cNvPr>
          <p:cNvSpPr/>
          <p:nvPr/>
        </p:nvSpPr>
        <p:spPr>
          <a:xfrm>
            <a:off x="7541470" y="521806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B902DCB-8AF5-4001-BD4B-6DCA9B27C608}"/>
              </a:ext>
            </a:extLst>
          </p:cNvPr>
          <p:cNvSpPr/>
          <p:nvPr/>
        </p:nvSpPr>
        <p:spPr>
          <a:xfrm>
            <a:off x="7134361" y="5319150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3F688DFC-BF78-4A3C-B5FF-1AB7075AB6AC}"/>
              </a:ext>
            </a:extLst>
          </p:cNvPr>
          <p:cNvSpPr/>
          <p:nvPr/>
        </p:nvSpPr>
        <p:spPr>
          <a:xfrm>
            <a:off x="8126437" y="5276876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9218" name="Picture 2" descr="https://gimg2.baidu.com/image_search/src=http%3A%2F%2Ftu1.whhost.net%2Fuploads%2F20181229%2F13%2F1546061665-NvxoVBuOJT.jpg&amp;refer=http%3A%2F%2Ftu1.whhost.net&amp;app=2002&amp;size=f9999,10000&amp;q=a80&amp;n=0&amp;g=0n&amp;fmt=jpeg?sec=1623461186&amp;t=b70f9c0f03088ecc8be296c3fba0a06c">
            <a:extLst>
              <a:ext uri="{FF2B5EF4-FFF2-40B4-BE49-F238E27FC236}">
                <a16:creationId xmlns:a16="http://schemas.microsoft.com/office/drawing/2014/main" id="{1E58CDF1-1452-4750-AB0B-D6AA9BFE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44568" y="1912993"/>
            <a:ext cx="744783" cy="74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gimg2.baidu.com/image_search/src=http%3A%2F%2Fwww.17qq.com%2Fimg_qqtouxiang%2F86533572.jpeg&amp;refer=http%3A%2F%2Fwww.17qq.com&amp;app=2002&amp;size=f9999,10000&amp;q=a80&amp;n=0&amp;g=0n&amp;fmt=jpeg?sec=1623461217&amp;t=084400e64554d9a1ec5a9d94a67cd1ee">
            <a:extLst>
              <a:ext uri="{FF2B5EF4-FFF2-40B4-BE49-F238E27FC236}">
                <a16:creationId xmlns:a16="http://schemas.microsoft.com/office/drawing/2014/main" id="{A8690FBE-32D1-46F9-A3D2-F66E0362B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567" y="2791271"/>
            <a:ext cx="744783" cy="8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gimg2.baidu.com/image_search/src=http%3A%2F%2Fimg.hao661.com%2Fwww.hao661.com%2Fuploads%2Fallimg%2F181023%2F1A9101B3-0.jpg&amp;refer=http%3A%2F%2Fimg.hao661.com&amp;app=2002&amp;size=f9999,10000&amp;q=a80&amp;n=0&amp;g=0n&amp;fmt=jpeg?sec=1623461259&amp;t=406b42f47619267a2c30369abab75edf">
            <a:extLst>
              <a:ext uri="{FF2B5EF4-FFF2-40B4-BE49-F238E27FC236}">
                <a16:creationId xmlns:a16="http://schemas.microsoft.com/office/drawing/2014/main" id="{F1C17C95-526B-4A1D-B1A6-EC933DD0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187" y="2796346"/>
            <a:ext cx="723408" cy="82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10BE78-7ED6-47F3-AD11-0CB831998B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432" y="2766873"/>
            <a:ext cx="852564" cy="87308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5517900-179F-45B2-AAB7-6367A81B51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0844" y="1903300"/>
            <a:ext cx="713752" cy="781986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BABAA93E-EB33-4AD4-A119-69D3D5CDE4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39409" y="1893549"/>
            <a:ext cx="824731" cy="848586"/>
          </a:xfrm>
          <a:prstGeom prst="rect">
            <a:avLst/>
          </a:prstGeom>
          <a:ln>
            <a:solidFill>
              <a:srgbClr val="BB853D"/>
            </a:solidFill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09A18C3-9500-4F0C-9397-CBB6E07DCB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1036" y="1889503"/>
            <a:ext cx="813732" cy="85667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F8E48F2-A01F-47E4-8ACD-9172D6E611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61037" y="2805212"/>
            <a:ext cx="813732" cy="837937"/>
          </a:xfrm>
          <a:prstGeom prst="rect">
            <a:avLst/>
          </a:prstGeom>
        </p:spPr>
      </p:pic>
      <p:sp>
        <p:nvSpPr>
          <p:cNvPr id="81" name="椭圆 80">
            <a:extLst>
              <a:ext uri="{FF2B5EF4-FFF2-40B4-BE49-F238E27FC236}">
                <a16:creationId xmlns:a16="http://schemas.microsoft.com/office/drawing/2014/main" id="{FAC6BB69-6C64-45F7-8069-A10DBFD5E882}"/>
              </a:ext>
            </a:extLst>
          </p:cNvPr>
          <p:cNvSpPr/>
          <p:nvPr/>
        </p:nvSpPr>
        <p:spPr>
          <a:xfrm>
            <a:off x="7390617" y="4592739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654AE73-CB65-4962-9449-381F8B71CBD1}"/>
              </a:ext>
            </a:extLst>
          </p:cNvPr>
          <p:cNvSpPr/>
          <p:nvPr/>
        </p:nvSpPr>
        <p:spPr>
          <a:xfrm>
            <a:off x="7129105" y="6085213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FA5A2352-A076-4B24-B53C-437685DF275D}"/>
              </a:ext>
            </a:extLst>
          </p:cNvPr>
          <p:cNvSpPr/>
          <p:nvPr/>
        </p:nvSpPr>
        <p:spPr>
          <a:xfrm>
            <a:off x="6754143" y="5193056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BEA888A3-4C62-43C9-8C73-DF5FFC696373}"/>
              </a:ext>
            </a:extLst>
          </p:cNvPr>
          <p:cNvSpPr/>
          <p:nvPr/>
        </p:nvSpPr>
        <p:spPr>
          <a:xfrm>
            <a:off x="8177599" y="557532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40D3FD0D-BDC9-4432-9FCE-0686F2312CC5}"/>
              </a:ext>
            </a:extLst>
          </p:cNvPr>
          <p:cNvSpPr/>
          <p:nvPr/>
        </p:nvSpPr>
        <p:spPr>
          <a:xfrm>
            <a:off x="7557351" y="5797668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B321CD8-14C6-4124-98C0-F2CB22E5D053}"/>
              </a:ext>
            </a:extLst>
          </p:cNvPr>
          <p:cNvSpPr/>
          <p:nvPr/>
        </p:nvSpPr>
        <p:spPr>
          <a:xfrm>
            <a:off x="6937824" y="4515272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E0DC1988-95CB-474D-BC40-D534305362A8}"/>
              </a:ext>
            </a:extLst>
          </p:cNvPr>
          <p:cNvSpPr/>
          <p:nvPr/>
        </p:nvSpPr>
        <p:spPr>
          <a:xfrm>
            <a:off x="7892228" y="6001393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912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/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ℋ</m:t>
                            </m:r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(∙</m:t>
                            </m:r>
                          </m:e>
                        </m:d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0FF6BF-C21D-4B78-A598-59509F86C935}"/>
                </a:ext>
              </a:extLst>
            </p:cNvPr>
            <p:cNvSpPr txBox="1"/>
            <p:nvPr/>
          </p:nvSpPr>
          <p:spPr>
            <a:xfrm>
              <a:off x="4272378" y="2850650"/>
              <a:ext cx="144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回归模型参数空间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F13F9D28-59DD-45F5-A4A2-B3F81D1F5925}"/>
              </a:ext>
            </a:extLst>
          </p:cNvPr>
          <p:cNvGrpSpPr>
            <a:grpSpLocks/>
          </p:cNvGrpSpPr>
          <p:nvPr/>
        </p:nvGrpSpPr>
        <p:grpSpPr bwMode="auto">
          <a:xfrm>
            <a:off x="4575070" y="1766748"/>
            <a:ext cx="555625" cy="1000125"/>
            <a:chOff x="2532" y="1542"/>
            <a:chExt cx="184" cy="332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97BE8C2C-0B2E-4893-8192-73FC4ACC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FEBB4123-4C31-4451-B448-90C14BE9E0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4" name="Line 5">
              <a:extLst>
                <a:ext uri="{FF2B5EF4-FFF2-40B4-BE49-F238E27FC236}">
                  <a16:creationId xmlns:a16="http://schemas.microsoft.com/office/drawing/2014/main" id="{E3075A0A-9234-427C-93EA-A26CDA786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5" name="Line 6">
              <a:extLst>
                <a:ext uri="{FF2B5EF4-FFF2-40B4-BE49-F238E27FC236}">
                  <a16:creationId xmlns:a16="http://schemas.microsoft.com/office/drawing/2014/main" id="{F5965C6F-DD46-46D0-A134-71970EF6DF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Line 7">
              <a:extLst>
                <a:ext uri="{FF2B5EF4-FFF2-40B4-BE49-F238E27FC236}">
                  <a16:creationId xmlns:a16="http://schemas.microsoft.com/office/drawing/2014/main" id="{891EB32A-8D6E-4D81-B134-27F34A3A8D8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2F7CA856-BA4A-4C82-86F6-DB3663A144F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D6676A1-13A0-480C-81CE-E9AD792B9507}"/>
              </a:ext>
            </a:extLst>
          </p:cNvPr>
          <p:cNvSpPr/>
          <p:nvPr/>
        </p:nvSpPr>
        <p:spPr>
          <a:xfrm>
            <a:off x="3481167" y="1861106"/>
            <a:ext cx="691944" cy="641176"/>
          </a:xfrm>
          <a:prstGeom prst="rightArrow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D7298262-0BE1-4396-B39D-867242A1A0CA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4.1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52EDF4-A11A-4BBF-981D-92C4FAFBE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637" y="1008771"/>
            <a:ext cx="651464" cy="630300"/>
          </a:xfrm>
          <a:prstGeom prst="rect">
            <a:avLst/>
          </a:prstGeom>
        </p:spPr>
      </p:pic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1A1DBCD0-E3D1-4BC9-A837-B33B96D8416E}"/>
              </a:ext>
            </a:extLst>
          </p:cNvPr>
          <p:cNvSpPr/>
          <p:nvPr/>
        </p:nvSpPr>
        <p:spPr>
          <a:xfrm>
            <a:off x="5772303" y="1041950"/>
            <a:ext cx="6290148" cy="5366885"/>
          </a:xfrm>
          <a:prstGeom prst="roundRect">
            <a:avLst/>
          </a:prstGeom>
          <a:ln w="38100">
            <a:solidFill>
              <a:srgbClr val="ABBEEC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834A8025-56FB-403F-980E-5C5421FD0C7B}"/>
              </a:ext>
            </a:extLst>
          </p:cNvPr>
          <p:cNvCxnSpPr>
            <a:cxnSpLocks/>
          </p:cNvCxnSpPr>
          <p:nvPr/>
        </p:nvCxnSpPr>
        <p:spPr>
          <a:xfrm flipH="1">
            <a:off x="5089187" y="1080819"/>
            <a:ext cx="1234801" cy="646458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710FA60-BAB3-46D0-9D1A-5A0C0CEC0410}"/>
              </a:ext>
            </a:extLst>
          </p:cNvPr>
          <p:cNvCxnSpPr>
            <a:cxnSpLocks/>
          </p:cNvCxnSpPr>
          <p:nvPr/>
        </p:nvCxnSpPr>
        <p:spPr>
          <a:xfrm flipH="1" flipV="1">
            <a:off x="5144683" y="2736456"/>
            <a:ext cx="692238" cy="3221129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D63FCA07-23FC-4627-B7B2-503E4B03B2EE}"/>
              </a:ext>
            </a:extLst>
          </p:cNvPr>
          <p:cNvSpPr txBox="1"/>
          <p:nvPr/>
        </p:nvSpPr>
        <p:spPr>
          <a:xfrm>
            <a:off x="6345321" y="1249225"/>
            <a:ext cx="514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图像是特征空间中的一个“点”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A22CA12-98A2-4463-B488-C2417A510917}"/>
              </a:ext>
            </a:extLst>
          </p:cNvPr>
          <p:cNvCxnSpPr/>
          <p:nvPr/>
        </p:nvCxnSpPr>
        <p:spPr>
          <a:xfrm>
            <a:off x="6614160" y="5957584"/>
            <a:ext cx="21717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4105E117-39D5-451C-8E83-F23CF7B2A6C3}"/>
              </a:ext>
            </a:extLst>
          </p:cNvPr>
          <p:cNvCxnSpPr>
            <a:cxnSpLocks/>
          </p:cNvCxnSpPr>
          <p:nvPr/>
        </p:nvCxnSpPr>
        <p:spPr>
          <a:xfrm flipV="1">
            <a:off x="6629400" y="4358856"/>
            <a:ext cx="0" cy="160645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2BE9B1E-42E2-471D-87F3-DAE1CBC00D41}"/>
              </a:ext>
            </a:extLst>
          </p:cNvPr>
          <p:cNvCxnSpPr>
            <a:cxnSpLocks/>
          </p:cNvCxnSpPr>
          <p:nvPr/>
        </p:nvCxnSpPr>
        <p:spPr>
          <a:xfrm flipV="1">
            <a:off x="6354662" y="4728633"/>
            <a:ext cx="2043882" cy="143176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821B72A7-0E9E-446B-A74E-140915F6E87C}"/>
              </a:ext>
            </a:extLst>
          </p:cNvPr>
          <p:cNvSpPr/>
          <p:nvPr/>
        </p:nvSpPr>
        <p:spPr>
          <a:xfrm>
            <a:off x="7249514" y="513424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7170" name="Picture 2" descr="https://gimg2.baidu.com/image_search/src=http%3A%2F%2Fimg.hao661.com%2Fqq.hao661.com%2Fuploads%2Fallimg%2F180818%2F1K5211047-1.jpg&amp;refer=http%3A%2F%2Fimg.hao661.com&amp;app=2002&amp;size=f9999,10000&amp;q=a80&amp;n=0&amp;g=0n&amp;fmt=jpeg?sec=1623460407&amp;t=b5c121ac984741a0cfdbd4f8c97bde75">
            <a:extLst>
              <a:ext uri="{FF2B5EF4-FFF2-40B4-BE49-F238E27FC236}">
                <a16:creationId xmlns:a16="http://schemas.microsoft.com/office/drawing/2014/main" id="{C0B71D70-9B51-4C1D-8361-9F0166A0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13" y="1893549"/>
            <a:ext cx="824731" cy="82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BE7366-F82A-41AC-A320-AEB85B70D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9113" y="2766873"/>
            <a:ext cx="827206" cy="8566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434D1-D32E-43C8-9B1F-59D0F169A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0629" y="1874892"/>
            <a:ext cx="813732" cy="85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D115F9-5B9F-4A1B-8870-FA92ED4EEC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5321" y="2768229"/>
            <a:ext cx="813892" cy="854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415CC7-2BCF-440D-B914-241D3B4314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6525" y="4782194"/>
            <a:ext cx="158510" cy="170703"/>
          </a:xfrm>
          <a:prstGeom prst="rect">
            <a:avLst/>
          </a:prstGeom>
        </p:spPr>
      </p:pic>
      <p:sp>
        <p:nvSpPr>
          <p:cNvPr id="68" name="椭圆 67">
            <a:extLst>
              <a:ext uri="{FF2B5EF4-FFF2-40B4-BE49-F238E27FC236}">
                <a16:creationId xmlns:a16="http://schemas.microsoft.com/office/drawing/2014/main" id="{63761865-3EA4-40C0-B5D5-7802AC4DBD8C}"/>
              </a:ext>
            </a:extLst>
          </p:cNvPr>
          <p:cNvSpPr/>
          <p:nvPr/>
        </p:nvSpPr>
        <p:spPr>
          <a:xfrm>
            <a:off x="7234882" y="5587841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F6B7688D-7E3A-43C8-B66B-049A968AEED0}"/>
              </a:ext>
            </a:extLst>
          </p:cNvPr>
          <p:cNvSpPr/>
          <p:nvPr/>
        </p:nvSpPr>
        <p:spPr>
          <a:xfrm>
            <a:off x="7541470" y="521806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B902DCB-8AF5-4001-BD4B-6DCA9B27C608}"/>
              </a:ext>
            </a:extLst>
          </p:cNvPr>
          <p:cNvSpPr/>
          <p:nvPr/>
        </p:nvSpPr>
        <p:spPr>
          <a:xfrm>
            <a:off x="7134361" y="5319150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3F688DFC-BF78-4A3C-B5FF-1AB7075AB6AC}"/>
              </a:ext>
            </a:extLst>
          </p:cNvPr>
          <p:cNvSpPr/>
          <p:nvPr/>
        </p:nvSpPr>
        <p:spPr>
          <a:xfrm>
            <a:off x="8126437" y="5276876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9218" name="Picture 2" descr="https://gimg2.baidu.com/image_search/src=http%3A%2F%2Ftu1.whhost.net%2Fuploads%2F20181229%2F13%2F1546061665-NvxoVBuOJT.jpg&amp;refer=http%3A%2F%2Ftu1.whhost.net&amp;app=2002&amp;size=f9999,10000&amp;q=a80&amp;n=0&amp;g=0n&amp;fmt=jpeg?sec=1623461186&amp;t=b70f9c0f03088ecc8be296c3fba0a06c">
            <a:extLst>
              <a:ext uri="{FF2B5EF4-FFF2-40B4-BE49-F238E27FC236}">
                <a16:creationId xmlns:a16="http://schemas.microsoft.com/office/drawing/2014/main" id="{1E58CDF1-1452-4750-AB0B-D6AA9BFE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44568" y="1912993"/>
            <a:ext cx="744783" cy="74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gimg2.baidu.com/image_search/src=http%3A%2F%2Fwww.17qq.com%2Fimg_qqtouxiang%2F86533572.jpeg&amp;refer=http%3A%2F%2Fwww.17qq.com&amp;app=2002&amp;size=f9999,10000&amp;q=a80&amp;n=0&amp;g=0n&amp;fmt=jpeg?sec=1623461217&amp;t=084400e64554d9a1ec5a9d94a67cd1ee">
            <a:extLst>
              <a:ext uri="{FF2B5EF4-FFF2-40B4-BE49-F238E27FC236}">
                <a16:creationId xmlns:a16="http://schemas.microsoft.com/office/drawing/2014/main" id="{A8690FBE-32D1-46F9-A3D2-F66E0362B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567" y="2791271"/>
            <a:ext cx="744783" cy="8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gimg2.baidu.com/image_search/src=http%3A%2F%2Fimg.hao661.com%2Fwww.hao661.com%2Fuploads%2Fallimg%2F181023%2F1A9101B3-0.jpg&amp;refer=http%3A%2F%2Fimg.hao661.com&amp;app=2002&amp;size=f9999,10000&amp;q=a80&amp;n=0&amp;g=0n&amp;fmt=jpeg?sec=1623461259&amp;t=406b42f47619267a2c30369abab75edf">
            <a:extLst>
              <a:ext uri="{FF2B5EF4-FFF2-40B4-BE49-F238E27FC236}">
                <a16:creationId xmlns:a16="http://schemas.microsoft.com/office/drawing/2014/main" id="{F1C17C95-526B-4A1D-B1A6-EC933DD0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187" y="2796346"/>
            <a:ext cx="723408" cy="82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10BE78-7ED6-47F3-AD11-0CB831998B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432" y="2766873"/>
            <a:ext cx="852564" cy="87308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5517900-179F-45B2-AAB7-6367A81B51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0844" y="1903300"/>
            <a:ext cx="713752" cy="781986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BABAA93E-EB33-4AD4-A119-69D3D5CDE4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39409" y="1893549"/>
            <a:ext cx="824731" cy="848586"/>
          </a:xfrm>
          <a:prstGeom prst="rect">
            <a:avLst/>
          </a:prstGeom>
          <a:ln>
            <a:solidFill>
              <a:srgbClr val="BB853D"/>
            </a:solidFill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09A18C3-9500-4F0C-9397-CBB6E07DCB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1036" y="1889503"/>
            <a:ext cx="813732" cy="85667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F8E48F2-A01F-47E4-8ACD-9172D6E611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61037" y="2805212"/>
            <a:ext cx="813732" cy="837937"/>
          </a:xfrm>
          <a:prstGeom prst="rect">
            <a:avLst/>
          </a:prstGeom>
        </p:spPr>
      </p:pic>
      <p:sp>
        <p:nvSpPr>
          <p:cNvPr id="81" name="椭圆 80">
            <a:extLst>
              <a:ext uri="{FF2B5EF4-FFF2-40B4-BE49-F238E27FC236}">
                <a16:creationId xmlns:a16="http://schemas.microsoft.com/office/drawing/2014/main" id="{FAC6BB69-6C64-45F7-8069-A10DBFD5E882}"/>
              </a:ext>
            </a:extLst>
          </p:cNvPr>
          <p:cNvSpPr/>
          <p:nvPr/>
        </p:nvSpPr>
        <p:spPr>
          <a:xfrm>
            <a:off x="7390617" y="4592739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654AE73-CB65-4962-9449-381F8B71CBD1}"/>
              </a:ext>
            </a:extLst>
          </p:cNvPr>
          <p:cNvSpPr/>
          <p:nvPr/>
        </p:nvSpPr>
        <p:spPr>
          <a:xfrm>
            <a:off x="7129105" y="6085213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FA5A2352-A076-4B24-B53C-437685DF275D}"/>
              </a:ext>
            </a:extLst>
          </p:cNvPr>
          <p:cNvSpPr/>
          <p:nvPr/>
        </p:nvSpPr>
        <p:spPr>
          <a:xfrm>
            <a:off x="6754143" y="5193056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BEA888A3-4C62-43C9-8C73-DF5FFC696373}"/>
              </a:ext>
            </a:extLst>
          </p:cNvPr>
          <p:cNvSpPr/>
          <p:nvPr/>
        </p:nvSpPr>
        <p:spPr>
          <a:xfrm>
            <a:off x="8177599" y="557532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40D3FD0D-BDC9-4432-9FCE-0686F2312CC5}"/>
              </a:ext>
            </a:extLst>
          </p:cNvPr>
          <p:cNvSpPr/>
          <p:nvPr/>
        </p:nvSpPr>
        <p:spPr>
          <a:xfrm>
            <a:off x="7557351" y="5797668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B321CD8-14C6-4124-98C0-F2CB22E5D053}"/>
              </a:ext>
            </a:extLst>
          </p:cNvPr>
          <p:cNvSpPr/>
          <p:nvPr/>
        </p:nvSpPr>
        <p:spPr>
          <a:xfrm>
            <a:off x="6937824" y="4515272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E0DC1988-95CB-474D-BC40-D534305362A8}"/>
              </a:ext>
            </a:extLst>
          </p:cNvPr>
          <p:cNvSpPr/>
          <p:nvPr/>
        </p:nvSpPr>
        <p:spPr>
          <a:xfrm>
            <a:off x="7892228" y="6001393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F014F4D-0A0A-4FFB-9EF4-DD0C4947C478}"/>
                  </a:ext>
                </a:extLst>
              </p:cNvPr>
              <p:cNvSpPr txBox="1"/>
              <p:nvPr/>
            </p:nvSpPr>
            <p:spPr>
              <a:xfrm>
                <a:off x="7045128" y="3659444"/>
                <a:ext cx="7447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F014F4D-0A0A-4FFB-9EF4-DD0C4947C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128" y="3659444"/>
                <a:ext cx="744783" cy="461665"/>
              </a:xfrm>
              <a:prstGeom prst="rect">
                <a:avLst/>
              </a:prstGeom>
              <a:blipFill>
                <a:blip r:embed="rId23"/>
                <a:stretch>
                  <a:fillRect r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337DAA2-1794-485B-BBC7-2F8470DDB72D}"/>
                  </a:ext>
                </a:extLst>
              </p:cNvPr>
              <p:cNvSpPr txBox="1"/>
              <p:nvPr/>
            </p:nvSpPr>
            <p:spPr>
              <a:xfrm>
                <a:off x="8416295" y="3678665"/>
                <a:ext cx="7447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337DAA2-1794-485B-BBC7-2F8470DDB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295" y="3678665"/>
                <a:ext cx="744783" cy="461665"/>
              </a:xfrm>
              <a:prstGeom prst="rect">
                <a:avLst/>
              </a:prstGeom>
              <a:blipFill>
                <a:blip r:embed="rId24"/>
                <a:stretch>
                  <a:fillRect r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图片 95">
            <a:extLst>
              <a:ext uri="{FF2B5EF4-FFF2-40B4-BE49-F238E27FC236}">
                <a16:creationId xmlns:a16="http://schemas.microsoft.com/office/drawing/2014/main" id="{5F4BFD19-ABC9-4350-AD0B-2B8D63598E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8925" y="4934594"/>
            <a:ext cx="158510" cy="170703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AD8FAD2-6074-4E08-A5E3-15D3B90786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5070" y="5260520"/>
            <a:ext cx="158510" cy="170703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CAD7C8AF-818F-4686-A940-BDE4D78A68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0833" y="5608290"/>
            <a:ext cx="158510" cy="170703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37514FF9-BFE4-49EF-A3E5-FDAE7DC6B0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6265" y="6078910"/>
            <a:ext cx="158510" cy="170703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50D66DE4-85AE-4B13-8765-D1363C9A71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1325" y="5086994"/>
            <a:ext cx="158510" cy="170703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62041ED5-F379-4E74-AB31-1F31E628CD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8856" y="5499235"/>
            <a:ext cx="158510" cy="170703"/>
          </a:xfrm>
          <a:prstGeom prst="rect">
            <a:avLst/>
          </a:prstGeom>
        </p:spPr>
      </p:pic>
      <p:sp>
        <p:nvSpPr>
          <p:cNvPr id="102" name="椭圆 101">
            <a:extLst>
              <a:ext uri="{FF2B5EF4-FFF2-40B4-BE49-F238E27FC236}">
                <a16:creationId xmlns:a16="http://schemas.microsoft.com/office/drawing/2014/main" id="{CE693566-99EC-48B1-90AA-09DC463F5CE7}"/>
              </a:ext>
            </a:extLst>
          </p:cNvPr>
          <p:cNvSpPr/>
          <p:nvPr/>
        </p:nvSpPr>
        <p:spPr>
          <a:xfrm>
            <a:off x="6341648" y="5193056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82660DF7-E406-477F-8E5E-E8ABA3A7CA2C}"/>
              </a:ext>
            </a:extLst>
          </p:cNvPr>
          <p:cNvSpPr/>
          <p:nvPr/>
        </p:nvSpPr>
        <p:spPr>
          <a:xfrm>
            <a:off x="6318548" y="5676728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D781F547-D9DC-4323-8DB2-62CE5C19FE07}"/>
              </a:ext>
            </a:extLst>
          </p:cNvPr>
          <p:cNvSpPr/>
          <p:nvPr/>
        </p:nvSpPr>
        <p:spPr>
          <a:xfrm>
            <a:off x="7918917" y="5735033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4A49D388-0DA9-481D-9F8C-D9BFA8E5C2F6}"/>
              </a:ext>
            </a:extLst>
          </p:cNvPr>
          <p:cNvSpPr/>
          <p:nvPr/>
        </p:nvSpPr>
        <p:spPr>
          <a:xfrm>
            <a:off x="8482495" y="540297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A0E3011B-D4FB-49C6-9B68-D82C0DB523B7}"/>
              </a:ext>
            </a:extLst>
          </p:cNvPr>
          <p:cNvSpPr/>
          <p:nvPr/>
        </p:nvSpPr>
        <p:spPr>
          <a:xfrm>
            <a:off x="8296990" y="600235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79BF50A9-5252-4D20-8B83-11FA71C169A5}"/>
              </a:ext>
            </a:extLst>
          </p:cNvPr>
          <p:cNvSpPr/>
          <p:nvPr/>
        </p:nvSpPr>
        <p:spPr>
          <a:xfrm>
            <a:off x="7557351" y="6070627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29EABF94-9057-42F8-BE2D-B3632D014BCE}"/>
              </a:ext>
            </a:extLst>
          </p:cNvPr>
          <p:cNvSpPr/>
          <p:nvPr/>
        </p:nvSpPr>
        <p:spPr>
          <a:xfrm>
            <a:off x="7998924" y="4417011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FAFB45E-F6D5-437E-951C-223C4B4E84FC}"/>
              </a:ext>
            </a:extLst>
          </p:cNvPr>
          <p:cNvSpPr/>
          <p:nvPr/>
        </p:nvSpPr>
        <p:spPr>
          <a:xfrm>
            <a:off x="7169506" y="485227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FA6DF52-219B-467C-BD9B-299873B84804}"/>
              </a:ext>
            </a:extLst>
          </p:cNvPr>
          <p:cNvSpPr/>
          <p:nvPr/>
        </p:nvSpPr>
        <p:spPr>
          <a:xfrm>
            <a:off x="6820750" y="4829617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30B71D0-70C4-440A-9E07-F4FF9A05B655}"/>
              </a:ext>
            </a:extLst>
          </p:cNvPr>
          <p:cNvSpPr/>
          <p:nvPr/>
        </p:nvSpPr>
        <p:spPr>
          <a:xfrm>
            <a:off x="7551035" y="4318419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F366B9D9-7A0F-4DCE-9EE2-84C8ABC683B7}"/>
              </a:ext>
            </a:extLst>
          </p:cNvPr>
          <p:cNvSpPr/>
          <p:nvPr/>
        </p:nvSpPr>
        <p:spPr>
          <a:xfrm>
            <a:off x="6561989" y="4753474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561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/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ℋ</m:t>
                            </m:r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(∙</m:t>
                            </m:r>
                          </m:e>
                        </m:d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0FF6BF-C21D-4B78-A598-59509F86C935}"/>
                </a:ext>
              </a:extLst>
            </p:cNvPr>
            <p:cNvSpPr txBox="1"/>
            <p:nvPr/>
          </p:nvSpPr>
          <p:spPr>
            <a:xfrm>
              <a:off x="4272378" y="2850650"/>
              <a:ext cx="144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回归模型参数空间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F13F9D28-59DD-45F5-A4A2-B3F81D1F5925}"/>
              </a:ext>
            </a:extLst>
          </p:cNvPr>
          <p:cNvGrpSpPr>
            <a:grpSpLocks/>
          </p:cNvGrpSpPr>
          <p:nvPr/>
        </p:nvGrpSpPr>
        <p:grpSpPr bwMode="auto">
          <a:xfrm>
            <a:off x="4575070" y="1766748"/>
            <a:ext cx="555625" cy="1000125"/>
            <a:chOff x="2532" y="1542"/>
            <a:chExt cx="184" cy="332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97BE8C2C-0B2E-4893-8192-73FC4ACC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FEBB4123-4C31-4451-B448-90C14BE9E0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4" name="Line 5">
              <a:extLst>
                <a:ext uri="{FF2B5EF4-FFF2-40B4-BE49-F238E27FC236}">
                  <a16:creationId xmlns:a16="http://schemas.microsoft.com/office/drawing/2014/main" id="{E3075A0A-9234-427C-93EA-A26CDA786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5" name="Line 6">
              <a:extLst>
                <a:ext uri="{FF2B5EF4-FFF2-40B4-BE49-F238E27FC236}">
                  <a16:creationId xmlns:a16="http://schemas.microsoft.com/office/drawing/2014/main" id="{F5965C6F-DD46-46D0-A134-71970EF6DF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Line 7">
              <a:extLst>
                <a:ext uri="{FF2B5EF4-FFF2-40B4-BE49-F238E27FC236}">
                  <a16:creationId xmlns:a16="http://schemas.microsoft.com/office/drawing/2014/main" id="{891EB32A-8D6E-4D81-B134-27F34A3A8D8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2F7CA856-BA4A-4C82-86F6-DB3663A144F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D6676A1-13A0-480C-81CE-E9AD792B9507}"/>
              </a:ext>
            </a:extLst>
          </p:cNvPr>
          <p:cNvSpPr/>
          <p:nvPr/>
        </p:nvSpPr>
        <p:spPr>
          <a:xfrm>
            <a:off x="3481167" y="1861106"/>
            <a:ext cx="691944" cy="641176"/>
          </a:xfrm>
          <a:prstGeom prst="rightArrow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D7298262-0BE1-4396-B39D-867242A1A0CA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4.1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52EDF4-A11A-4BBF-981D-92C4FAFBE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637" y="1008771"/>
            <a:ext cx="651464" cy="630300"/>
          </a:xfrm>
          <a:prstGeom prst="rect">
            <a:avLst/>
          </a:prstGeom>
        </p:spPr>
      </p:pic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1A1DBCD0-E3D1-4BC9-A837-B33B96D8416E}"/>
              </a:ext>
            </a:extLst>
          </p:cNvPr>
          <p:cNvSpPr/>
          <p:nvPr/>
        </p:nvSpPr>
        <p:spPr>
          <a:xfrm>
            <a:off x="5772303" y="1041950"/>
            <a:ext cx="6290148" cy="5366885"/>
          </a:xfrm>
          <a:prstGeom prst="roundRect">
            <a:avLst/>
          </a:prstGeom>
          <a:ln w="38100">
            <a:solidFill>
              <a:srgbClr val="ABBEEC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834A8025-56FB-403F-980E-5C5421FD0C7B}"/>
              </a:ext>
            </a:extLst>
          </p:cNvPr>
          <p:cNvCxnSpPr>
            <a:cxnSpLocks/>
          </p:cNvCxnSpPr>
          <p:nvPr/>
        </p:nvCxnSpPr>
        <p:spPr>
          <a:xfrm flipH="1">
            <a:off x="5089187" y="1080819"/>
            <a:ext cx="1234801" cy="646458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710FA60-BAB3-46D0-9D1A-5A0C0CEC0410}"/>
              </a:ext>
            </a:extLst>
          </p:cNvPr>
          <p:cNvCxnSpPr>
            <a:cxnSpLocks/>
          </p:cNvCxnSpPr>
          <p:nvPr/>
        </p:nvCxnSpPr>
        <p:spPr>
          <a:xfrm flipH="1" flipV="1">
            <a:off x="5144683" y="2736456"/>
            <a:ext cx="692238" cy="3221129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D63FCA07-23FC-4627-B7B2-503E4B03B2EE}"/>
              </a:ext>
            </a:extLst>
          </p:cNvPr>
          <p:cNvSpPr txBox="1"/>
          <p:nvPr/>
        </p:nvSpPr>
        <p:spPr>
          <a:xfrm>
            <a:off x="6345321" y="1249225"/>
            <a:ext cx="514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图像是特征空间中的一个“点”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A22CA12-98A2-4463-B488-C2417A510917}"/>
              </a:ext>
            </a:extLst>
          </p:cNvPr>
          <p:cNvCxnSpPr/>
          <p:nvPr/>
        </p:nvCxnSpPr>
        <p:spPr>
          <a:xfrm>
            <a:off x="6614160" y="5957584"/>
            <a:ext cx="21717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4105E117-39D5-451C-8E83-F23CF7B2A6C3}"/>
              </a:ext>
            </a:extLst>
          </p:cNvPr>
          <p:cNvCxnSpPr>
            <a:cxnSpLocks/>
          </p:cNvCxnSpPr>
          <p:nvPr/>
        </p:nvCxnSpPr>
        <p:spPr>
          <a:xfrm flipV="1">
            <a:off x="6629400" y="4358856"/>
            <a:ext cx="0" cy="160645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2BE9B1E-42E2-471D-87F3-DAE1CBC00D41}"/>
              </a:ext>
            </a:extLst>
          </p:cNvPr>
          <p:cNvCxnSpPr>
            <a:cxnSpLocks/>
          </p:cNvCxnSpPr>
          <p:nvPr/>
        </p:nvCxnSpPr>
        <p:spPr>
          <a:xfrm flipV="1">
            <a:off x="6354662" y="4728633"/>
            <a:ext cx="2043882" cy="143176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821B72A7-0E9E-446B-A74E-140915F6E87C}"/>
              </a:ext>
            </a:extLst>
          </p:cNvPr>
          <p:cNvSpPr/>
          <p:nvPr/>
        </p:nvSpPr>
        <p:spPr>
          <a:xfrm>
            <a:off x="7249514" y="513424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7170" name="Picture 2" descr="https://gimg2.baidu.com/image_search/src=http%3A%2F%2Fimg.hao661.com%2Fqq.hao661.com%2Fuploads%2Fallimg%2F180818%2F1K5211047-1.jpg&amp;refer=http%3A%2F%2Fimg.hao661.com&amp;app=2002&amp;size=f9999,10000&amp;q=a80&amp;n=0&amp;g=0n&amp;fmt=jpeg?sec=1623460407&amp;t=b5c121ac984741a0cfdbd4f8c97bde75">
            <a:extLst>
              <a:ext uri="{FF2B5EF4-FFF2-40B4-BE49-F238E27FC236}">
                <a16:creationId xmlns:a16="http://schemas.microsoft.com/office/drawing/2014/main" id="{C0B71D70-9B51-4C1D-8361-9F0166A0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13" y="1893549"/>
            <a:ext cx="824731" cy="82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BE7366-F82A-41AC-A320-AEB85B70D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9113" y="2766873"/>
            <a:ext cx="827206" cy="8566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434D1-D32E-43C8-9B1F-59D0F169A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0629" y="1874892"/>
            <a:ext cx="813732" cy="85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D115F9-5B9F-4A1B-8870-FA92ED4EEC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5321" y="2768229"/>
            <a:ext cx="813892" cy="854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415CC7-2BCF-440D-B914-241D3B4314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6525" y="4782194"/>
            <a:ext cx="158510" cy="170703"/>
          </a:xfrm>
          <a:prstGeom prst="rect">
            <a:avLst/>
          </a:prstGeom>
        </p:spPr>
      </p:pic>
      <p:sp>
        <p:nvSpPr>
          <p:cNvPr id="68" name="椭圆 67">
            <a:extLst>
              <a:ext uri="{FF2B5EF4-FFF2-40B4-BE49-F238E27FC236}">
                <a16:creationId xmlns:a16="http://schemas.microsoft.com/office/drawing/2014/main" id="{63761865-3EA4-40C0-B5D5-7802AC4DBD8C}"/>
              </a:ext>
            </a:extLst>
          </p:cNvPr>
          <p:cNvSpPr/>
          <p:nvPr/>
        </p:nvSpPr>
        <p:spPr>
          <a:xfrm>
            <a:off x="7234882" y="5587841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F6B7688D-7E3A-43C8-B66B-049A968AEED0}"/>
              </a:ext>
            </a:extLst>
          </p:cNvPr>
          <p:cNvSpPr/>
          <p:nvPr/>
        </p:nvSpPr>
        <p:spPr>
          <a:xfrm>
            <a:off x="7541470" y="521806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B902DCB-8AF5-4001-BD4B-6DCA9B27C608}"/>
              </a:ext>
            </a:extLst>
          </p:cNvPr>
          <p:cNvSpPr/>
          <p:nvPr/>
        </p:nvSpPr>
        <p:spPr>
          <a:xfrm>
            <a:off x="7134361" y="5319150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3F688DFC-BF78-4A3C-B5FF-1AB7075AB6AC}"/>
              </a:ext>
            </a:extLst>
          </p:cNvPr>
          <p:cNvSpPr/>
          <p:nvPr/>
        </p:nvSpPr>
        <p:spPr>
          <a:xfrm>
            <a:off x="8126437" y="5276876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9218" name="Picture 2" descr="https://gimg2.baidu.com/image_search/src=http%3A%2F%2Ftu1.whhost.net%2Fuploads%2F20181229%2F13%2F1546061665-NvxoVBuOJT.jpg&amp;refer=http%3A%2F%2Ftu1.whhost.net&amp;app=2002&amp;size=f9999,10000&amp;q=a80&amp;n=0&amp;g=0n&amp;fmt=jpeg?sec=1623461186&amp;t=b70f9c0f03088ecc8be296c3fba0a06c">
            <a:extLst>
              <a:ext uri="{FF2B5EF4-FFF2-40B4-BE49-F238E27FC236}">
                <a16:creationId xmlns:a16="http://schemas.microsoft.com/office/drawing/2014/main" id="{1E58CDF1-1452-4750-AB0B-D6AA9BFE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44568" y="1912993"/>
            <a:ext cx="744783" cy="74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gimg2.baidu.com/image_search/src=http%3A%2F%2Fwww.17qq.com%2Fimg_qqtouxiang%2F86533572.jpeg&amp;refer=http%3A%2F%2Fwww.17qq.com&amp;app=2002&amp;size=f9999,10000&amp;q=a80&amp;n=0&amp;g=0n&amp;fmt=jpeg?sec=1623461217&amp;t=084400e64554d9a1ec5a9d94a67cd1ee">
            <a:extLst>
              <a:ext uri="{FF2B5EF4-FFF2-40B4-BE49-F238E27FC236}">
                <a16:creationId xmlns:a16="http://schemas.microsoft.com/office/drawing/2014/main" id="{A8690FBE-32D1-46F9-A3D2-F66E0362B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567" y="2791271"/>
            <a:ext cx="744783" cy="8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gimg2.baidu.com/image_search/src=http%3A%2F%2Fimg.hao661.com%2Fwww.hao661.com%2Fuploads%2Fallimg%2F181023%2F1A9101B3-0.jpg&amp;refer=http%3A%2F%2Fimg.hao661.com&amp;app=2002&amp;size=f9999,10000&amp;q=a80&amp;n=0&amp;g=0n&amp;fmt=jpeg?sec=1623461259&amp;t=406b42f47619267a2c30369abab75edf">
            <a:extLst>
              <a:ext uri="{FF2B5EF4-FFF2-40B4-BE49-F238E27FC236}">
                <a16:creationId xmlns:a16="http://schemas.microsoft.com/office/drawing/2014/main" id="{F1C17C95-526B-4A1D-B1A6-EC933DD0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187" y="2796346"/>
            <a:ext cx="723408" cy="82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10BE78-7ED6-47F3-AD11-0CB831998B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432" y="2766873"/>
            <a:ext cx="852564" cy="87308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5517900-179F-45B2-AAB7-6367A81B51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0844" y="1903300"/>
            <a:ext cx="713752" cy="781986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BABAA93E-EB33-4AD4-A119-69D3D5CDE4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39409" y="1893549"/>
            <a:ext cx="824731" cy="848586"/>
          </a:xfrm>
          <a:prstGeom prst="rect">
            <a:avLst/>
          </a:prstGeom>
          <a:ln>
            <a:solidFill>
              <a:srgbClr val="BB853D"/>
            </a:solidFill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09A18C3-9500-4F0C-9397-CBB6E07DCB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1036" y="1889503"/>
            <a:ext cx="813732" cy="85667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F8E48F2-A01F-47E4-8ACD-9172D6E611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61037" y="2805212"/>
            <a:ext cx="813732" cy="837937"/>
          </a:xfrm>
          <a:prstGeom prst="rect">
            <a:avLst/>
          </a:prstGeom>
        </p:spPr>
      </p:pic>
      <p:sp>
        <p:nvSpPr>
          <p:cNvPr id="81" name="椭圆 80">
            <a:extLst>
              <a:ext uri="{FF2B5EF4-FFF2-40B4-BE49-F238E27FC236}">
                <a16:creationId xmlns:a16="http://schemas.microsoft.com/office/drawing/2014/main" id="{FAC6BB69-6C64-45F7-8069-A10DBFD5E882}"/>
              </a:ext>
            </a:extLst>
          </p:cNvPr>
          <p:cNvSpPr/>
          <p:nvPr/>
        </p:nvSpPr>
        <p:spPr>
          <a:xfrm>
            <a:off x="7390617" y="4592739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654AE73-CB65-4962-9449-381F8B71CBD1}"/>
              </a:ext>
            </a:extLst>
          </p:cNvPr>
          <p:cNvSpPr/>
          <p:nvPr/>
        </p:nvSpPr>
        <p:spPr>
          <a:xfrm>
            <a:off x="7129105" y="6085213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FA5A2352-A076-4B24-B53C-437685DF275D}"/>
              </a:ext>
            </a:extLst>
          </p:cNvPr>
          <p:cNvSpPr/>
          <p:nvPr/>
        </p:nvSpPr>
        <p:spPr>
          <a:xfrm>
            <a:off x="6754143" y="5193056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BEA888A3-4C62-43C9-8C73-DF5FFC696373}"/>
              </a:ext>
            </a:extLst>
          </p:cNvPr>
          <p:cNvSpPr/>
          <p:nvPr/>
        </p:nvSpPr>
        <p:spPr>
          <a:xfrm>
            <a:off x="8177599" y="557532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40D3FD0D-BDC9-4432-9FCE-0686F2312CC5}"/>
              </a:ext>
            </a:extLst>
          </p:cNvPr>
          <p:cNvSpPr/>
          <p:nvPr/>
        </p:nvSpPr>
        <p:spPr>
          <a:xfrm>
            <a:off x="7557351" y="5797668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B321CD8-14C6-4124-98C0-F2CB22E5D053}"/>
              </a:ext>
            </a:extLst>
          </p:cNvPr>
          <p:cNvSpPr/>
          <p:nvPr/>
        </p:nvSpPr>
        <p:spPr>
          <a:xfrm>
            <a:off x="6937824" y="4515272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E0DC1988-95CB-474D-BC40-D534305362A8}"/>
              </a:ext>
            </a:extLst>
          </p:cNvPr>
          <p:cNvSpPr/>
          <p:nvPr/>
        </p:nvSpPr>
        <p:spPr>
          <a:xfrm>
            <a:off x="7892228" y="6001393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F014F4D-0A0A-4FFB-9EF4-DD0C4947C478}"/>
                  </a:ext>
                </a:extLst>
              </p:cNvPr>
              <p:cNvSpPr txBox="1"/>
              <p:nvPr/>
            </p:nvSpPr>
            <p:spPr>
              <a:xfrm>
                <a:off x="7045128" y="3659444"/>
                <a:ext cx="7447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  …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F014F4D-0A0A-4FFB-9EF4-DD0C4947C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128" y="3659444"/>
                <a:ext cx="744783" cy="461665"/>
              </a:xfrm>
              <a:prstGeom prst="rect">
                <a:avLst/>
              </a:prstGeom>
              <a:blipFill>
                <a:blip r:embed="rId23"/>
                <a:stretch>
                  <a:fillRect r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337DAA2-1794-485B-BBC7-2F8470DDB72D}"/>
                  </a:ext>
                </a:extLst>
              </p:cNvPr>
              <p:cNvSpPr txBox="1"/>
              <p:nvPr/>
            </p:nvSpPr>
            <p:spPr>
              <a:xfrm>
                <a:off x="6228304" y="3656956"/>
                <a:ext cx="7447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  …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337DAA2-1794-485B-BBC7-2F8470DDB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04" y="3656956"/>
                <a:ext cx="744783" cy="461665"/>
              </a:xfrm>
              <a:prstGeom prst="rect">
                <a:avLst/>
              </a:prstGeom>
              <a:blipFill>
                <a:blip r:embed="rId24"/>
                <a:stretch>
                  <a:fillRect r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图片 95">
            <a:extLst>
              <a:ext uri="{FF2B5EF4-FFF2-40B4-BE49-F238E27FC236}">
                <a16:creationId xmlns:a16="http://schemas.microsoft.com/office/drawing/2014/main" id="{5F4BFD19-ABC9-4350-AD0B-2B8D63598E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8925" y="4934594"/>
            <a:ext cx="158510" cy="170703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AD8FAD2-6074-4E08-A5E3-15D3B90786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5070" y="5260520"/>
            <a:ext cx="158510" cy="170703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CAD7C8AF-818F-4686-A940-BDE4D78A68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0833" y="5608290"/>
            <a:ext cx="158510" cy="170703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37514FF9-BFE4-49EF-A3E5-FDAE7DC6B0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6265" y="6078910"/>
            <a:ext cx="158510" cy="170703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50D66DE4-85AE-4B13-8765-D1363C9A71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1325" y="5086994"/>
            <a:ext cx="158510" cy="170703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62041ED5-F379-4E74-AB31-1F31E628CD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8856" y="5499235"/>
            <a:ext cx="158510" cy="170703"/>
          </a:xfrm>
          <a:prstGeom prst="rect">
            <a:avLst/>
          </a:prstGeom>
        </p:spPr>
      </p:pic>
      <p:sp>
        <p:nvSpPr>
          <p:cNvPr id="102" name="椭圆 101">
            <a:extLst>
              <a:ext uri="{FF2B5EF4-FFF2-40B4-BE49-F238E27FC236}">
                <a16:creationId xmlns:a16="http://schemas.microsoft.com/office/drawing/2014/main" id="{CE693566-99EC-48B1-90AA-09DC463F5CE7}"/>
              </a:ext>
            </a:extLst>
          </p:cNvPr>
          <p:cNvSpPr/>
          <p:nvPr/>
        </p:nvSpPr>
        <p:spPr>
          <a:xfrm>
            <a:off x="6341648" y="5193056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82660DF7-E406-477F-8E5E-E8ABA3A7CA2C}"/>
              </a:ext>
            </a:extLst>
          </p:cNvPr>
          <p:cNvSpPr/>
          <p:nvPr/>
        </p:nvSpPr>
        <p:spPr>
          <a:xfrm>
            <a:off x="6318548" y="5676728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D781F547-D9DC-4323-8DB2-62CE5C19FE07}"/>
              </a:ext>
            </a:extLst>
          </p:cNvPr>
          <p:cNvSpPr/>
          <p:nvPr/>
        </p:nvSpPr>
        <p:spPr>
          <a:xfrm>
            <a:off x="7918917" y="5735033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4A49D388-0DA9-481D-9F8C-D9BFA8E5C2F6}"/>
              </a:ext>
            </a:extLst>
          </p:cNvPr>
          <p:cNvSpPr/>
          <p:nvPr/>
        </p:nvSpPr>
        <p:spPr>
          <a:xfrm>
            <a:off x="8482495" y="540297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A0E3011B-D4FB-49C6-9B68-D82C0DB523B7}"/>
              </a:ext>
            </a:extLst>
          </p:cNvPr>
          <p:cNvSpPr/>
          <p:nvPr/>
        </p:nvSpPr>
        <p:spPr>
          <a:xfrm>
            <a:off x="8296990" y="600235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79BF50A9-5252-4D20-8B83-11FA71C169A5}"/>
              </a:ext>
            </a:extLst>
          </p:cNvPr>
          <p:cNvSpPr/>
          <p:nvPr/>
        </p:nvSpPr>
        <p:spPr>
          <a:xfrm>
            <a:off x="7557351" y="6070627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29EABF94-9057-42F8-BE2D-B3632D014BCE}"/>
              </a:ext>
            </a:extLst>
          </p:cNvPr>
          <p:cNvSpPr/>
          <p:nvPr/>
        </p:nvSpPr>
        <p:spPr>
          <a:xfrm>
            <a:off x="7998924" y="4417011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FAFB45E-F6D5-437E-951C-223C4B4E84FC}"/>
              </a:ext>
            </a:extLst>
          </p:cNvPr>
          <p:cNvSpPr/>
          <p:nvPr/>
        </p:nvSpPr>
        <p:spPr>
          <a:xfrm>
            <a:off x="7169506" y="485227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FA6DF52-219B-467C-BD9B-299873B84804}"/>
              </a:ext>
            </a:extLst>
          </p:cNvPr>
          <p:cNvSpPr/>
          <p:nvPr/>
        </p:nvSpPr>
        <p:spPr>
          <a:xfrm>
            <a:off x="6820750" y="4829617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30B71D0-70C4-440A-9E07-F4FF9A05B655}"/>
              </a:ext>
            </a:extLst>
          </p:cNvPr>
          <p:cNvSpPr/>
          <p:nvPr/>
        </p:nvSpPr>
        <p:spPr>
          <a:xfrm>
            <a:off x="7551035" y="4318419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F366B9D9-7A0F-4DCE-9EE2-84C8ABC683B7}"/>
              </a:ext>
            </a:extLst>
          </p:cNvPr>
          <p:cNvSpPr/>
          <p:nvPr/>
        </p:nvSpPr>
        <p:spPr>
          <a:xfrm>
            <a:off x="6561989" y="4753474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9668C08C-7C62-45D4-9E06-D7439BFD7BC2}"/>
              </a:ext>
            </a:extLst>
          </p:cNvPr>
          <p:cNvSpPr txBox="1"/>
          <p:nvPr/>
        </p:nvSpPr>
        <p:spPr>
          <a:xfrm>
            <a:off x="8603205" y="3725718"/>
            <a:ext cx="333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/>
              </a:rPr>
              <a:t>高维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特征空间：    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Arial"/>
              </a:rPr>
              <a:t>        </a:t>
            </a:r>
            <a:r>
              <a:rPr lang="zh-CN" altLang="en-US" sz="2400" dirty="0">
                <a:solidFill>
                  <a:srgbClr val="000000"/>
                </a:solidFill>
                <a:latin typeface="Arial"/>
              </a:rPr>
              <a:t>例如：</a:t>
            </a:r>
            <a:r>
              <a:rPr lang="en-US" altLang="zh-CN" sz="2400" dirty="0">
                <a:solidFill>
                  <a:srgbClr val="000000"/>
                </a:solidFill>
                <a:latin typeface="Arial"/>
              </a:rPr>
              <a:t>100*100*3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A5195D6-7A7A-4300-B692-95792D11A961}"/>
              </a:ext>
            </a:extLst>
          </p:cNvPr>
          <p:cNvSpPr txBox="1"/>
          <p:nvPr/>
        </p:nvSpPr>
        <p:spPr>
          <a:xfrm>
            <a:off x="8630405" y="4542907"/>
            <a:ext cx="333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/>
              </a:rPr>
              <a:t>人脸只是众多样本中的一部分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0036720-1293-48A3-A82E-2606452ECAC7}"/>
              </a:ext>
            </a:extLst>
          </p:cNvPr>
          <p:cNvSpPr txBox="1"/>
          <p:nvPr/>
        </p:nvSpPr>
        <p:spPr>
          <a:xfrm>
            <a:off x="8662002" y="5428869"/>
            <a:ext cx="333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/>
              </a:rPr>
              <a:t>人脸在特征空间中分布相对集中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67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" y="6454851"/>
            <a:ext cx="1349719" cy="404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4680" y="64365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人工智能与自动化学院 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E48CC0-79A6-4F46-9DBC-B02B83C10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287EE-1289-4991-82CE-EFE584F53F4F}" type="slidenum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FDFF02-FD8C-462D-B064-B2779C3BFD21}"/>
              </a:ext>
            </a:extLst>
          </p:cNvPr>
          <p:cNvGrpSpPr/>
          <p:nvPr/>
        </p:nvGrpSpPr>
        <p:grpSpPr>
          <a:xfrm>
            <a:off x="422634" y="1387555"/>
            <a:ext cx="5184576" cy="5048985"/>
            <a:chOff x="767408" y="1222971"/>
            <a:chExt cx="5184576" cy="50489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390B23-D1C3-4D18-904C-58120BEBF2FE}"/>
                </a:ext>
              </a:extLst>
            </p:cNvPr>
            <p:cNvSpPr/>
            <p:nvPr/>
          </p:nvSpPr>
          <p:spPr>
            <a:xfrm>
              <a:off x="4272378" y="2779777"/>
              <a:ext cx="1440160" cy="1319431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65C668-D690-4047-907F-A3A61BBC8148}"/>
                </a:ext>
              </a:extLst>
            </p:cNvPr>
            <p:cNvSpPr/>
            <p:nvPr/>
          </p:nvSpPr>
          <p:spPr>
            <a:xfrm>
              <a:off x="4272378" y="4607376"/>
              <a:ext cx="1440161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EC0EC-5F44-44ED-837D-21EA3ACC1CED}"/>
                </a:ext>
              </a:extLst>
            </p:cNvPr>
            <p:cNvSpPr/>
            <p:nvPr/>
          </p:nvSpPr>
          <p:spPr>
            <a:xfrm>
              <a:off x="1832965" y="5590184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37176E-4866-4D69-814B-7AC2EC73A33C}"/>
                </a:ext>
              </a:extLst>
            </p:cNvPr>
            <p:cNvSpPr/>
            <p:nvPr/>
          </p:nvSpPr>
          <p:spPr>
            <a:xfrm>
              <a:off x="1832965" y="4607376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5BCAC5-1C79-4126-ACFD-6D68C5B5B465}"/>
                </a:ext>
              </a:extLst>
            </p:cNvPr>
            <p:cNvSpPr/>
            <p:nvPr/>
          </p:nvSpPr>
          <p:spPr>
            <a:xfrm>
              <a:off x="1832965" y="372159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D1EB42-BA5E-49A4-BCF3-6A92AF611C8A}"/>
                </a:ext>
              </a:extLst>
            </p:cNvPr>
            <p:cNvSpPr/>
            <p:nvPr/>
          </p:nvSpPr>
          <p:spPr>
            <a:xfrm>
              <a:off x="1832965" y="2815313"/>
              <a:ext cx="1844104" cy="405632"/>
            </a:xfrm>
            <a:prstGeom prst="rect">
              <a:avLst/>
            </a:prstGeom>
            <a:solidFill>
              <a:srgbClr val="EA8168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1E4E2F-10BB-438C-9755-B9DF1A797472}"/>
                </a:ext>
              </a:extLst>
            </p:cNvPr>
            <p:cNvSpPr/>
            <p:nvPr/>
          </p:nvSpPr>
          <p:spPr>
            <a:xfrm>
              <a:off x="767408" y="3867234"/>
              <a:ext cx="688243" cy="1908000"/>
            </a:xfrm>
            <a:prstGeom prst="rect">
              <a:avLst/>
            </a:prstGeom>
            <a:solidFill>
              <a:srgbClr val="BB853D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CFFFAC-3AAA-4635-96FC-89FEA11BC886}"/>
                </a:ext>
              </a:extLst>
            </p:cNvPr>
            <p:cNvSpPr/>
            <p:nvPr/>
          </p:nvSpPr>
          <p:spPr>
            <a:xfrm>
              <a:off x="1832965" y="1222971"/>
              <a:ext cx="1844104" cy="1104671"/>
            </a:xfrm>
            <a:prstGeom prst="rect">
              <a:avLst/>
            </a:prstGeom>
            <a:solidFill>
              <a:srgbClr val="8EA7E6">
                <a:alpha val="74000"/>
              </a:srgb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9DF723-00F8-43A7-94AB-652B1AB3A009}"/>
                </a:ext>
              </a:extLst>
            </p:cNvPr>
            <p:cNvSpPr txBox="1"/>
            <p:nvPr/>
          </p:nvSpPr>
          <p:spPr>
            <a:xfrm>
              <a:off x="2020885" y="131547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输入图像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2BAC5-7840-4F49-88BD-4C633BFC4834}"/>
                </a:ext>
              </a:extLst>
            </p:cNvPr>
            <p:cNvSpPr txBox="1"/>
            <p:nvPr/>
          </p:nvSpPr>
          <p:spPr>
            <a:xfrm>
              <a:off x="2008898" y="177847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特征表达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4B6FFD-C528-4296-946E-A13D2C97BF0B}"/>
                </a:ext>
              </a:extLst>
            </p:cNvPr>
            <p:cNvSpPr txBox="1"/>
            <p:nvPr/>
          </p:nvSpPr>
          <p:spPr>
            <a:xfrm>
              <a:off x="1890921" y="278729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CE6F89-7AC4-4F64-A9D8-1AAECC19B8E7}"/>
                </a:ext>
              </a:extLst>
            </p:cNvPr>
            <p:cNvSpPr txBox="1"/>
            <p:nvPr/>
          </p:nvSpPr>
          <p:spPr>
            <a:xfrm>
              <a:off x="2041054" y="369357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预测结果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136C00-12F8-4CEA-AE7F-BB73CB07EAAD}"/>
                </a:ext>
              </a:extLst>
            </p:cNvPr>
            <p:cNvSpPr txBox="1"/>
            <p:nvPr/>
          </p:nvSpPr>
          <p:spPr>
            <a:xfrm>
              <a:off x="2041054" y="456404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损失函数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904F893-F3FB-4274-B955-783DDFABC68E}"/>
                </a:ext>
              </a:extLst>
            </p:cNvPr>
            <p:cNvSpPr txBox="1"/>
            <p:nvPr/>
          </p:nvSpPr>
          <p:spPr>
            <a:xfrm>
              <a:off x="2069640" y="5565347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误差度量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C960225-3468-4CB9-8181-33C54D2F27C3}"/>
                </a:ext>
              </a:extLst>
            </p:cNvPr>
            <p:cNvCxnSpPr>
              <a:cxnSpLocks/>
              <a:stCxn id="20" idx="1"/>
              <a:endCxn id="20" idx="3"/>
            </p:cNvCxnSpPr>
            <p:nvPr/>
          </p:nvCxnSpPr>
          <p:spPr>
            <a:xfrm>
              <a:off x="1832965" y="1728965"/>
              <a:ext cx="18441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E4DA7E-6429-4752-A82E-A883E8A490F9}"/>
                </a:ext>
              </a:extLst>
            </p:cNvPr>
            <p:cNvSpPr txBox="1"/>
            <p:nvPr/>
          </p:nvSpPr>
          <p:spPr>
            <a:xfrm>
              <a:off x="4299523" y="45966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参数优化</a:t>
              </a: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29C524AE-0914-4509-B393-F3DE294913BD}"/>
                </a:ext>
              </a:extLst>
            </p:cNvPr>
            <p:cNvSpPr/>
            <p:nvPr/>
          </p:nvSpPr>
          <p:spPr>
            <a:xfrm rot="5400000">
              <a:off x="2524184" y="2318866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2396FDE-F8BA-4423-ACCE-DE3C7AFCA692}"/>
                </a:ext>
              </a:extLst>
            </p:cNvPr>
            <p:cNvSpPr/>
            <p:nvPr/>
          </p:nvSpPr>
          <p:spPr>
            <a:xfrm rot="5400000">
              <a:off x="2558887" y="3220603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79E26FB9-88B0-4EEA-84DF-7D94026FE7ED}"/>
                </a:ext>
              </a:extLst>
            </p:cNvPr>
            <p:cNvSpPr/>
            <p:nvPr/>
          </p:nvSpPr>
          <p:spPr>
            <a:xfrm rot="5400000">
              <a:off x="2558887" y="412046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E8A971C8-3A60-4D3C-9B8A-7BA38F2E9856}"/>
                </a:ext>
              </a:extLst>
            </p:cNvPr>
            <p:cNvSpPr/>
            <p:nvPr/>
          </p:nvSpPr>
          <p:spPr>
            <a:xfrm rot="5400000">
              <a:off x="2558886" y="5051580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3" name="箭头: 直角上 32">
              <a:extLst>
                <a:ext uri="{FF2B5EF4-FFF2-40B4-BE49-F238E27FC236}">
                  <a16:creationId xmlns:a16="http://schemas.microsoft.com/office/drawing/2014/main" id="{48474EA9-1ABB-4639-9E07-9C03C1A1A80B}"/>
                </a:ext>
              </a:extLst>
            </p:cNvPr>
            <p:cNvSpPr/>
            <p:nvPr/>
          </p:nvSpPr>
          <p:spPr>
            <a:xfrm>
              <a:off x="3677070" y="5048200"/>
              <a:ext cx="1477210" cy="886071"/>
            </a:xfrm>
            <a:prstGeom prst="bentUp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575A94EC-F070-4E3C-98D6-CE9BB2882AB5}"/>
                </a:ext>
              </a:extLst>
            </p:cNvPr>
            <p:cNvSpPr/>
            <p:nvPr/>
          </p:nvSpPr>
          <p:spPr>
            <a:xfrm rot="16200000">
              <a:off x="4761625" y="4112668"/>
              <a:ext cx="461665" cy="475195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7423EDA0-BECA-4A0C-B9CC-28AB7A4E6A2A}"/>
                </a:ext>
              </a:extLst>
            </p:cNvPr>
            <p:cNvSpPr/>
            <p:nvPr/>
          </p:nvSpPr>
          <p:spPr>
            <a:xfrm rot="10800000">
              <a:off x="3729227" y="2898249"/>
              <a:ext cx="504102" cy="32269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E98F2-A2F9-4480-8604-62BA9D070362}"/>
                </a:ext>
              </a:extLst>
            </p:cNvPr>
            <p:cNvSpPr txBox="1"/>
            <p:nvPr/>
          </p:nvSpPr>
          <p:spPr>
            <a:xfrm>
              <a:off x="879910" y="3950350"/>
              <a:ext cx="575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真实结果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23B90B4F-F8D4-4464-9A68-4B8C2988A445}"/>
                </a:ext>
              </a:extLst>
            </p:cNvPr>
            <p:cNvSpPr/>
            <p:nvPr/>
          </p:nvSpPr>
          <p:spPr>
            <a:xfrm>
              <a:off x="1477776" y="4683904"/>
              <a:ext cx="355108" cy="285756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/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10D9EB-4FE7-4E39-B499-90C496D13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60" y="5229625"/>
                  <a:ext cx="64216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/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CN" alt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50886FD-D740-499D-9864-270667DF0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56" y="3632022"/>
                  <a:ext cx="64216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/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kumimoji="0" lang="zh-CN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ℋ</m:t>
                            </m:r>
                            <m:r>
                              <a:rPr kumimoji="0" lang="zh-CN" alt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(∙</m:t>
                            </m:r>
                          </m:e>
                        </m:d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E0FBF0E-DDFE-4F5D-A77A-00D656B7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03" y="3560413"/>
                  <a:ext cx="1032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0FF6BF-C21D-4B78-A598-59509F86C935}"/>
                </a:ext>
              </a:extLst>
            </p:cNvPr>
            <p:cNvSpPr txBox="1"/>
            <p:nvPr/>
          </p:nvSpPr>
          <p:spPr>
            <a:xfrm>
              <a:off x="4272378" y="2850650"/>
              <a:ext cx="144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回归模型参数空间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12DC32A-E989-450A-A6C2-D45E7011B776}"/>
                </a:ext>
              </a:extLst>
            </p:cNvPr>
            <p:cNvCxnSpPr/>
            <p:nvPr/>
          </p:nvCxnSpPr>
          <p:spPr>
            <a:xfrm>
              <a:off x="1631504" y="2564904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06E1C3F-29CD-41C2-95F8-C597E5680E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585120"/>
              <a:ext cx="0" cy="358018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0810B2B-EF66-4A84-8F31-BD51795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4372043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3D831B2-8A42-4E26-90A0-58B15D5B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935760" y="2575750"/>
              <a:ext cx="0" cy="187220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A79EC-1962-42FA-BAF7-B7B2178C7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5658" y="4338948"/>
              <a:ext cx="2006326" cy="1311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519E2B-1494-4995-A0FD-04BF59C41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5" y="6165304"/>
              <a:ext cx="43204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/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𝓐</m:t>
                        </m:r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D2600CC-DBCF-4FD4-819E-798B7F5A2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143" y="4241012"/>
                  <a:ext cx="6186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/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DA56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A56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FA863134-CF01-4D98-827E-6DABF47B7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6" y="5748736"/>
                  <a:ext cx="49173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/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FA2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A28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219F9F-99CF-4766-AE77-09A169218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345" y="3113629"/>
                  <a:ext cx="527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F13F9D28-59DD-45F5-A4A2-B3F81D1F5925}"/>
              </a:ext>
            </a:extLst>
          </p:cNvPr>
          <p:cNvGrpSpPr>
            <a:grpSpLocks/>
          </p:cNvGrpSpPr>
          <p:nvPr/>
        </p:nvGrpSpPr>
        <p:grpSpPr bwMode="auto">
          <a:xfrm>
            <a:off x="4575070" y="1766748"/>
            <a:ext cx="555625" cy="1000125"/>
            <a:chOff x="2532" y="1542"/>
            <a:chExt cx="184" cy="332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97BE8C2C-0B2E-4893-8192-73FC4ACC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FEBB4123-4C31-4451-B448-90C14BE9E0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4" name="Line 5">
              <a:extLst>
                <a:ext uri="{FF2B5EF4-FFF2-40B4-BE49-F238E27FC236}">
                  <a16:creationId xmlns:a16="http://schemas.microsoft.com/office/drawing/2014/main" id="{E3075A0A-9234-427C-93EA-A26CDA786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5" name="Line 6">
              <a:extLst>
                <a:ext uri="{FF2B5EF4-FFF2-40B4-BE49-F238E27FC236}">
                  <a16:creationId xmlns:a16="http://schemas.microsoft.com/office/drawing/2014/main" id="{F5965C6F-DD46-46D0-A134-71970EF6DF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Line 7">
              <a:extLst>
                <a:ext uri="{FF2B5EF4-FFF2-40B4-BE49-F238E27FC236}">
                  <a16:creationId xmlns:a16="http://schemas.microsoft.com/office/drawing/2014/main" id="{891EB32A-8D6E-4D81-B134-27F34A3A8D8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2F7CA856-BA4A-4C82-86F6-DB3663A144F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80" name="TextBox 20">
            <a:extLst>
              <a:ext uri="{FF2B5EF4-FFF2-40B4-BE49-F238E27FC236}">
                <a16:creationId xmlns:a16="http://schemas.microsoft.com/office/drawing/2014/main" id="{85CBBA57-C836-4D2E-8D75-763E45E6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555" y="856652"/>
            <a:ext cx="28267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训练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Training)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D6676A1-13A0-480C-81CE-E9AD792B9507}"/>
              </a:ext>
            </a:extLst>
          </p:cNvPr>
          <p:cNvSpPr/>
          <p:nvPr/>
        </p:nvSpPr>
        <p:spPr>
          <a:xfrm>
            <a:off x="3481167" y="1861106"/>
            <a:ext cx="691944" cy="641176"/>
          </a:xfrm>
          <a:prstGeom prst="rightArrow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D7298262-0BE1-4396-B39D-867242A1A0CA}"/>
              </a:ext>
            </a:extLst>
          </p:cNvPr>
          <p:cNvSpPr txBox="1">
            <a:spLocks/>
          </p:cNvSpPr>
          <p:nvPr/>
        </p:nvSpPr>
        <p:spPr bwMode="black">
          <a:xfrm>
            <a:off x="327460" y="141288"/>
            <a:ext cx="7704856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4.1 Fisher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线性判别动机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52EDF4-A11A-4BBF-981D-92C4FAFBE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637" y="1008771"/>
            <a:ext cx="651464" cy="630300"/>
          </a:xfrm>
          <a:prstGeom prst="rect">
            <a:avLst/>
          </a:prstGeom>
        </p:spPr>
      </p:pic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1A1DBCD0-E3D1-4BC9-A837-B33B96D8416E}"/>
              </a:ext>
            </a:extLst>
          </p:cNvPr>
          <p:cNvSpPr/>
          <p:nvPr/>
        </p:nvSpPr>
        <p:spPr>
          <a:xfrm>
            <a:off x="5772303" y="1041950"/>
            <a:ext cx="6290148" cy="5366885"/>
          </a:xfrm>
          <a:prstGeom prst="roundRect">
            <a:avLst/>
          </a:prstGeom>
          <a:ln w="38100">
            <a:solidFill>
              <a:srgbClr val="ABBEEC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834A8025-56FB-403F-980E-5C5421FD0C7B}"/>
              </a:ext>
            </a:extLst>
          </p:cNvPr>
          <p:cNvCxnSpPr>
            <a:cxnSpLocks/>
          </p:cNvCxnSpPr>
          <p:nvPr/>
        </p:nvCxnSpPr>
        <p:spPr>
          <a:xfrm flipH="1">
            <a:off x="5089187" y="1080819"/>
            <a:ext cx="1234801" cy="646458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710FA60-BAB3-46D0-9D1A-5A0C0CEC0410}"/>
              </a:ext>
            </a:extLst>
          </p:cNvPr>
          <p:cNvCxnSpPr>
            <a:cxnSpLocks/>
          </p:cNvCxnSpPr>
          <p:nvPr/>
        </p:nvCxnSpPr>
        <p:spPr>
          <a:xfrm flipH="1" flipV="1">
            <a:off x="5144683" y="2736456"/>
            <a:ext cx="692238" cy="3221129"/>
          </a:xfrm>
          <a:prstGeom prst="line">
            <a:avLst/>
          </a:prstGeom>
          <a:ln w="38100">
            <a:solidFill>
              <a:srgbClr val="ABBEEC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D63FCA07-23FC-4627-B7B2-503E4B03B2EE}"/>
              </a:ext>
            </a:extLst>
          </p:cNvPr>
          <p:cNvSpPr txBox="1"/>
          <p:nvPr/>
        </p:nvSpPr>
        <p:spPr>
          <a:xfrm>
            <a:off x="6345321" y="1249225"/>
            <a:ext cx="514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图像是特征空间中的一个“点”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A22CA12-98A2-4463-B488-C2417A510917}"/>
              </a:ext>
            </a:extLst>
          </p:cNvPr>
          <p:cNvCxnSpPr/>
          <p:nvPr/>
        </p:nvCxnSpPr>
        <p:spPr>
          <a:xfrm>
            <a:off x="6614160" y="5957584"/>
            <a:ext cx="21717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4105E117-39D5-451C-8E83-F23CF7B2A6C3}"/>
              </a:ext>
            </a:extLst>
          </p:cNvPr>
          <p:cNvCxnSpPr>
            <a:cxnSpLocks/>
          </p:cNvCxnSpPr>
          <p:nvPr/>
        </p:nvCxnSpPr>
        <p:spPr>
          <a:xfrm flipV="1">
            <a:off x="6629400" y="4358856"/>
            <a:ext cx="0" cy="160645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2BE9B1E-42E2-471D-87F3-DAE1CBC00D41}"/>
              </a:ext>
            </a:extLst>
          </p:cNvPr>
          <p:cNvCxnSpPr>
            <a:cxnSpLocks/>
          </p:cNvCxnSpPr>
          <p:nvPr/>
        </p:nvCxnSpPr>
        <p:spPr>
          <a:xfrm flipV="1">
            <a:off x="6354662" y="4728633"/>
            <a:ext cx="2043882" cy="143176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821B72A7-0E9E-446B-A74E-140915F6E87C}"/>
              </a:ext>
            </a:extLst>
          </p:cNvPr>
          <p:cNvSpPr/>
          <p:nvPr/>
        </p:nvSpPr>
        <p:spPr>
          <a:xfrm>
            <a:off x="7249514" y="513424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7170" name="Picture 2" descr="https://gimg2.baidu.com/image_search/src=http%3A%2F%2Fimg.hao661.com%2Fqq.hao661.com%2Fuploads%2Fallimg%2F180818%2F1K5211047-1.jpg&amp;refer=http%3A%2F%2Fimg.hao661.com&amp;app=2002&amp;size=f9999,10000&amp;q=a80&amp;n=0&amp;g=0n&amp;fmt=jpeg?sec=1623460407&amp;t=b5c121ac984741a0cfdbd4f8c97bde75">
            <a:extLst>
              <a:ext uri="{FF2B5EF4-FFF2-40B4-BE49-F238E27FC236}">
                <a16:creationId xmlns:a16="http://schemas.microsoft.com/office/drawing/2014/main" id="{C0B71D70-9B51-4C1D-8361-9F0166A0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13" y="1893549"/>
            <a:ext cx="824731" cy="82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BE7366-F82A-41AC-A320-AEB85B70D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9113" y="2766873"/>
            <a:ext cx="827206" cy="8566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434D1-D32E-43C8-9B1F-59D0F169A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0629" y="1874892"/>
            <a:ext cx="813732" cy="85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D115F9-5B9F-4A1B-8870-FA92ED4EEC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5321" y="2768229"/>
            <a:ext cx="813892" cy="854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415CC7-2BCF-440D-B914-241D3B4314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6525" y="4782194"/>
            <a:ext cx="158510" cy="170703"/>
          </a:xfrm>
          <a:prstGeom prst="rect">
            <a:avLst/>
          </a:prstGeom>
        </p:spPr>
      </p:pic>
      <p:sp>
        <p:nvSpPr>
          <p:cNvPr id="68" name="椭圆 67">
            <a:extLst>
              <a:ext uri="{FF2B5EF4-FFF2-40B4-BE49-F238E27FC236}">
                <a16:creationId xmlns:a16="http://schemas.microsoft.com/office/drawing/2014/main" id="{63761865-3EA4-40C0-B5D5-7802AC4DBD8C}"/>
              </a:ext>
            </a:extLst>
          </p:cNvPr>
          <p:cNvSpPr/>
          <p:nvPr/>
        </p:nvSpPr>
        <p:spPr>
          <a:xfrm>
            <a:off x="7234882" y="5587841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F6B7688D-7E3A-43C8-B66B-049A968AEED0}"/>
              </a:ext>
            </a:extLst>
          </p:cNvPr>
          <p:cNvSpPr/>
          <p:nvPr/>
        </p:nvSpPr>
        <p:spPr>
          <a:xfrm>
            <a:off x="7541470" y="5218064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B902DCB-8AF5-4001-BD4B-6DCA9B27C608}"/>
              </a:ext>
            </a:extLst>
          </p:cNvPr>
          <p:cNvSpPr/>
          <p:nvPr/>
        </p:nvSpPr>
        <p:spPr>
          <a:xfrm>
            <a:off x="7134361" y="5319150"/>
            <a:ext cx="160015" cy="167640"/>
          </a:xfrm>
          <a:prstGeom prst="ellipse">
            <a:avLst/>
          </a:prstGeom>
          <a:solidFill>
            <a:srgbClr val="FF00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3F688DFC-BF78-4A3C-B5FF-1AB7075AB6AC}"/>
              </a:ext>
            </a:extLst>
          </p:cNvPr>
          <p:cNvSpPr/>
          <p:nvPr/>
        </p:nvSpPr>
        <p:spPr>
          <a:xfrm>
            <a:off x="8126437" y="5276876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pic>
        <p:nvPicPr>
          <p:cNvPr id="9218" name="Picture 2" descr="https://gimg2.baidu.com/image_search/src=http%3A%2F%2Ftu1.whhost.net%2Fuploads%2F20181229%2F13%2F1546061665-NvxoVBuOJT.jpg&amp;refer=http%3A%2F%2Ftu1.whhost.net&amp;app=2002&amp;size=f9999,10000&amp;q=a80&amp;n=0&amp;g=0n&amp;fmt=jpeg?sec=1623461186&amp;t=b70f9c0f03088ecc8be296c3fba0a06c">
            <a:extLst>
              <a:ext uri="{FF2B5EF4-FFF2-40B4-BE49-F238E27FC236}">
                <a16:creationId xmlns:a16="http://schemas.microsoft.com/office/drawing/2014/main" id="{1E58CDF1-1452-4750-AB0B-D6AA9BFE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44568" y="1912993"/>
            <a:ext cx="744783" cy="74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gimg2.baidu.com/image_search/src=http%3A%2F%2Fwww.17qq.com%2Fimg_qqtouxiang%2F86533572.jpeg&amp;refer=http%3A%2F%2Fwww.17qq.com&amp;app=2002&amp;size=f9999,10000&amp;q=a80&amp;n=0&amp;g=0n&amp;fmt=jpeg?sec=1623461217&amp;t=084400e64554d9a1ec5a9d94a67cd1ee">
            <a:extLst>
              <a:ext uri="{FF2B5EF4-FFF2-40B4-BE49-F238E27FC236}">
                <a16:creationId xmlns:a16="http://schemas.microsoft.com/office/drawing/2014/main" id="{A8690FBE-32D1-46F9-A3D2-F66E0362B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567" y="2791271"/>
            <a:ext cx="744783" cy="8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gimg2.baidu.com/image_search/src=http%3A%2F%2Fimg.hao661.com%2Fwww.hao661.com%2Fuploads%2Fallimg%2F181023%2F1A9101B3-0.jpg&amp;refer=http%3A%2F%2Fimg.hao661.com&amp;app=2002&amp;size=f9999,10000&amp;q=a80&amp;n=0&amp;g=0n&amp;fmt=jpeg?sec=1623461259&amp;t=406b42f47619267a2c30369abab75edf">
            <a:extLst>
              <a:ext uri="{FF2B5EF4-FFF2-40B4-BE49-F238E27FC236}">
                <a16:creationId xmlns:a16="http://schemas.microsoft.com/office/drawing/2014/main" id="{F1C17C95-526B-4A1D-B1A6-EC933DD0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187" y="2796346"/>
            <a:ext cx="723408" cy="82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10BE78-7ED6-47F3-AD11-0CB831998B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432" y="2766873"/>
            <a:ext cx="852564" cy="87308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5517900-179F-45B2-AAB7-6367A81B51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0844" y="1903300"/>
            <a:ext cx="713752" cy="781986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BABAA93E-EB33-4AD4-A119-69D3D5CDE4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39409" y="1893549"/>
            <a:ext cx="824731" cy="848586"/>
          </a:xfrm>
          <a:prstGeom prst="rect">
            <a:avLst/>
          </a:prstGeom>
          <a:ln>
            <a:solidFill>
              <a:srgbClr val="BB853D"/>
            </a:solidFill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09A18C3-9500-4F0C-9397-CBB6E07DCB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1036" y="1889503"/>
            <a:ext cx="813732" cy="85667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F8E48F2-A01F-47E4-8ACD-9172D6E611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61037" y="2805212"/>
            <a:ext cx="813732" cy="837937"/>
          </a:xfrm>
          <a:prstGeom prst="rect">
            <a:avLst/>
          </a:prstGeom>
        </p:spPr>
      </p:pic>
      <p:sp>
        <p:nvSpPr>
          <p:cNvPr id="81" name="椭圆 80">
            <a:extLst>
              <a:ext uri="{FF2B5EF4-FFF2-40B4-BE49-F238E27FC236}">
                <a16:creationId xmlns:a16="http://schemas.microsoft.com/office/drawing/2014/main" id="{FAC6BB69-6C64-45F7-8069-A10DBFD5E882}"/>
              </a:ext>
            </a:extLst>
          </p:cNvPr>
          <p:cNvSpPr/>
          <p:nvPr/>
        </p:nvSpPr>
        <p:spPr>
          <a:xfrm>
            <a:off x="7390617" y="4592739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654AE73-CB65-4962-9449-381F8B71CBD1}"/>
              </a:ext>
            </a:extLst>
          </p:cNvPr>
          <p:cNvSpPr/>
          <p:nvPr/>
        </p:nvSpPr>
        <p:spPr>
          <a:xfrm>
            <a:off x="7129105" y="6085213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FA5A2352-A076-4B24-B53C-437685DF275D}"/>
              </a:ext>
            </a:extLst>
          </p:cNvPr>
          <p:cNvSpPr/>
          <p:nvPr/>
        </p:nvSpPr>
        <p:spPr>
          <a:xfrm>
            <a:off x="6754143" y="5193056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BEA888A3-4C62-43C9-8C73-DF5FFC696373}"/>
              </a:ext>
            </a:extLst>
          </p:cNvPr>
          <p:cNvSpPr/>
          <p:nvPr/>
        </p:nvSpPr>
        <p:spPr>
          <a:xfrm>
            <a:off x="8177599" y="557532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40D3FD0D-BDC9-4432-9FCE-0686F2312CC5}"/>
              </a:ext>
            </a:extLst>
          </p:cNvPr>
          <p:cNvSpPr/>
          <p:nvPr/>
        </p:nvSpPr>
        <p:spPr>
          <a:xfrm>
            <a:off x="7557351" y="5797668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B321CD8-14C6-4124-98C0-F2CB22E5D053}"/>
              </a:ext>
            </a:extLst>
          </p:cNvPr>
          <p:cNvSpPr/>
          <p:nvPr/>
        </p:nvSpPr>
        <p:spPr>
          <a:xfrm>
            <a:off x="6937824" y="4515272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E0DC1988-95CB-474D-BC40-D534305362A8}"/>
              </a:ext>
            </a:extLst>
          </p:cNvPr>
          <p:cNvSpPr/>
          <p:nvPr/>
        </p:nvSpPr>
        <p:spPr>
          <a:xfrm>
            <a:off x="7892228" y="6001393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F014F4D-0A0A-4FFB-9EF4-DD0C4947C478}"/>
                  </a:ext>
                </a:extLst>
              </p:cNvPr>
              <p:cNvSpPr txBox="1"/>
              <p:nvPr/>
            </p:nvSpPr>
            <p:spPr>
              <a:xfrm>
                <a:off x="7045128" y="3659444"/>
                <a:ext cx="7447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  …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F014F4D-0A0A-4FFB-9EF4-DD0C4947C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128" y="3659444"/>
                <a:ext cx="744783" cy="461665"/>
              </a:xfrm>
              <a:prstGeom prst="rect">
                <a:avLst/>
              </a:prstGeom>
              <a:blipFill>
                <a:blip r:embed="rId23"/>
                <a:stretch>
                  <a:fillRect r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337DAA2-1794-485B-BBC7-2F8470DDB72D}"/>
                  </a:ext>
                </a:extLst>
              </p:cNvPr>
              <p:cNvSpPr txBox="1"/>
              <p:nvPr/>
            </p:nvSpPr>
            <p:spPr>
              <a:xfrm>
                <a:off x="6228304" y="3656956"/>
                <a:ext cx="7447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  …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337DAA2-1794-485B-BBC7-2F8470DDB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04" y="3656956"/>
                <a:ext cx="744783" cy="461665"/>
              </a:xfrm>
              <a:prstGeom prst="rect">
                <a:avLst/>
              </a:prstGeom>
              <a:blipFill>
                <a:blip r:embed="rId24"/>
                <a:stretch>
                  <a:fillRect r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图片 95">
            <a:extLst>
              <a:ext uri="{FF2B5EF4-FFF2-40B4-BE49-F238E27FC236}">
                <a16:creationId xmlns:a16="http://schemas.microsoft.com/office/drawing/2014/main" id="{5F4BFD19-ABC9-4350-AD0B-2B8D63598E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8925" y="4934594"/>
            <a:ext cx="158510" cy="170703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AD8FAD2-6074-4E08-A5E3-15D3B90786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5070" y="5260520"/>
            <a:ext cx="158510" cy="170703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CAD7C8AF-818F-4686-A940-BDE4D78A68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0833" y="5608290"/>
            <a:ext cx="158510" cy="170703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37514FF9-BFE4-49EF-A3E5-FDAE7DC6B0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6265" y="6078910"/>
            <a:ext cx="158510" cy="170703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50D66DE4-85AE-4B13-8765-D1363C9A71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1325" y="5086994"/>
            <a:ext cx="158510" cy="170703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62041ED5-F379-4E74-AB31-1F31E628CD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8856" y="5499235"/>
            <a:ext cx="158510" cy="170703"/>
          </a:xfrm>
          <a:prstGeom prst="rect">
            <a:avLst/>
          </a:prstGeom>
        </p:spPr>
      </p:pic>
      <p:sp>
        <p:nvSpPr>
          <p:cNvPr id="102" name="椭圆 101">
            <a:extLst>
              <a:ext uri="{FF2B5EF4-FFF2-40B4-BE49-F238E27FC236}">
                <a16:creationId xmlns:a16="http://schemas.microsoft.com/office/drawing/2014/main" id="{CE693566-99EC-48B1-90AA-09DC463F5CE7}"/>
              </a:ext>
            </a:extLst>
          </p:cNvPr>
          <p:cNvSpPr/>
          <p:nvPr/>
        </p:nvSpPr>
        <p:spPr>
          <a:xfrm>
            <a:off x="6341648" y="5193056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82660DF7-E406-477F-8E5E-E8ABA3A7CA2C}"/>
              </a:ext>
            </a:extLst>
          </p:cNvPr>
          <p:cNvSpPr/>
          <p:nvPr/>
        </p:nvSpPr>
        <p:spPr>
          <a:xfrm>
            <a:off x="6318548" y="5676728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D781F547-D9DC-4323-8DB2-62CE5C19FE07}"/>
              </a:ext>
            </a:extLst>
          </p:cNvPr>
          <p:cNvSpPr/>
          <p:nvPr/>
        </p:nvSpPr>
        <p:spPr>
          <a:xfrm>
            <a:off x="7918917" y="5735033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4A49D388-0DA9-481D-9F8C-D9BFA8E5C2F6}"/>
              </a:ext>
            </a:extLst>
          </p:cNvPr>
          <p:cNvSpPr/>
          <p:nvPr/>
        </p:nvSpPr>
        <p:spPr>
          <a:xfrm>
            <a:off x="8482495" y="540297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A0E3011B-D4FB-49C6-9B68-D82C0DB523B7}"/>
              </a:ext>
            </a:extLst>
          </p:cNvPr>
          <p:cNvSpPr/>
          <p:nvPr/>
        </p:nvSpPr>
        <p:spPr>
          <a:xfrm>
            <a:off x="8296990" y="600235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79BF50A9-5252-4D20-8B83-11FA71C169A5}"/>
              </a:ext>
            </a:extLst>
          </p:cNvPr>
          <p:cNvSpPr/>
          <p:nvPr/>
        </p:nvSpPr>
        <p:spPr>
          <a:xfrm>
            <a:off x="7557351" y="6070627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29EABF94-9057-42F8-BE2D-B3632D014BCE}"/>
              </a:ext>
            </a:extLst>
          </p:cNvPr>
          <p:cNvSpPr/>
          <p:nvPr/>
        </p:nvSpPr>
        <p:spPr>
          <a:xfrm>
            <a:off x="7998924" y="4417011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FAFB45E-F6D5-437E-951C-223C4B4E84FC}"/>
              </a:ext>
            </a:extLst>
          </p:cNvPr>
          <p:cNvSpPr/>
          <p:nvPr/>
        </p:nvSpPr>
        <p:spPr>
          <a:xfrm>
            <a:off x="7169506" y="4852270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FA6DF52-219B-467C-BD9B-299873B84804}"/>
              </a:ext>
            </a:extLst>
          </p:cNvPr>
          <p:cNvSpPr/>
          <p:nvPr/>
        </p:nvSpPr>
        <p:spPr>
          <a:xfrm>
            <a:off x="6820750" y="4829617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30B71D0-70C4-440A-9E07-F4FF9A05B655}"/>
              </a:ext>
            </a:extLst>
          </p:cNvPr>
          <p:cNvSpPr/>
          <p:nvPr/>
        </p:nvSpPr>
        <p:spPr>
          <a:xfrm>
            <a:off x="7551035" y="4318419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F366B9D9-7A0F-4DCE-9EE2-84C8ABC683B7}"/>
              </a:ext>
            </a:extLst>
          </p:cNvPr>
          <p:cNvSpPr/>
          <p:nvPr/>
        </p:nvSpPr>
        <p:spPr>
          <a:xfrm>
            <a:off x="6561989" y="4753474"/>
            <a:ext cx="160015" cy="167640"/>
          </a:xfrm>
          <a:prstGeom prst="ellipse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Times New Roman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F7E2B8C-F050-4112-88CA-32CE9A7988E2}"/>
              </a:ext>
            </a:extLst>
          </p:cNvPr>
          <p:cNvSpPr txBox="1"/>
          <p:nvPr/>
        </p:nvSpPr>
        <p:spPr>
          <a:xfrm>
            <a:off x="9061249" y="3921845"/>
            <a:ext cx="2584364" cy="2062103"/>
          </a:xfrm>
          <a:prstGeom prst="rect">
            <a:avLst/>
          </a:prstGeom>
          <a:solidFill>
            <a:srgbClr val="D8D8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</a:rPr>
              <a:t>核心思想</a:t>
            </a:r>
            <a:endParaRPr lang="en-US" altLang="zh-CN" sz="3200" b="1" dirty="0">
              <a:solidFill>
                <a:srgbClr val="FFC000"/>
              </a:solidFill>
            </a:endParaRPr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捕获人脸关键特征，将其压缩到低维空间中去。</a:t>
            </a:r>
          </a:p>
        </p:txBody>
      </p:sp>
    </p:spTree>
    <p:extLst>
      <p:ext uri="{BB962C8B-B14F-4D97-AF65-F5344CB8AC3E}">
        <p14:creationId xmlns:p14="http://schemas.microsoft.com/office/powerpoint/2010/main" val="1124392461"/>
      </p:ext>
    </p:extLst>
  </p:cSld>
  <p:clrMapOvr>
    <a:masterClrMapping/>
  </p:clrMapOvr>
</p:sld>
</file>

<file path=ppt/theme/theme1.xml><?xml version="1.0" encoding="utf-8"?>
<a:theme xmlns:a="http://schemas.openxmlformats.org/drawingml/2006/main" name="589tgp_health_light">
  <a:themeElements>
    <a:clrScheme name="s2 1">
      <a:dk1>
        <a:srgbClr val="000000"/>
      </a:dk1>
      <a:lt1>
        <a:srgbClr val="FFFFFF"/>
      </a:lt1>
      <a:dk2>
        <a:srgbClr val="5EB2B6"/>
      </a:dk2>
      <a:lt2>
        <a:srgbClr val="DED9CC"/>
      </a:lt2>
      <a:accent1>
        <a:srgbClr val="9FD56D"/>
      </a:accent1>
      <a:accent2>
        <a:srgbClr val="F4BC72"/>
      </a:accent2>
      <a:accent3>
        <a:srgbClr val="FFFFFF"/>
      </a:accent3>
      <a:accent4>
        <a:srgbClr val="000000"/>
      </a:accent4>
      <a:accent5>
        <a:srgbClr val="CDE7BA"/>
      </a:accent5>
      <a:accent6>
        <a:srgbClr val="DDAA67"/>
      </a:accent6>
      <a:hlink>
        <a:srgbClr val="F18FAB"/>
      </a:hlink>
      <a:folHlink>
        <a:srgbClr val="84A3E8"/>
      </a:folHlink>
    </a:clrScheme>
    <a:fontScheme name="s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400" kern="100" dirty="0" smtClean="0">
            <a:ea typeface="宋体"/>
            <a:cs typeface="Times New Roman"/>
          </a:defRPr>
        </a:defPPr>
      </a:lstStyle>
    </a:spDef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/>
        </a:defPPr>
      </a:lstStyle>
    </a:txDef>
  </a:objectDefaults>
  <a:extraClrSchemeLst>
    <a:extraClrScheme>
      <a:clrScheme name="s2 1">
        <a:dk1>
          <a:srgbClr val="000000"/>
        </a:dk1>
        <a:lt1>
          <a:srgbClr val="FFFFFF"/>
        </a:lt1>
        <a:dk2>
          <a:srgbClr val="5EB2B6"/>
        </a:dk2>
        <a:lt2>
          <a:srgbClr val="DED9CC"/>
        </a:lt2>
        <a:accent1>
          <a:srgbClr val="9FD56D"/>
        </a:accent1>
        <a:accent2>
          <a:srgbClr val="F4BC72"/>
        </a:accent2>
        <a:accent3>
          <a:srgbClr val="FFFFFF"/>
        </a:accent3>
        <a:accent4>
          <a:srgbClr val="000000"/>
        </a:accent4>
        <a:accent5>
          <a:srgbClr val="CDE7BA"/>
        </a:accent5>
        <a:accent6>
          <a:srgbClr val="DDAA67"/>
        </a:accent6>
        <a:hlink>
          <a:srgbClr val="F18FAB"/>
        </a:hlink>
        <a:folHlink>
          <a:srgbClr val="84A3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2">
        <a:dk1>
          <a:srgbClr val="000000"/>
        </a:dk1>
        <a:lt1>
          <a:srgbClr val="FFFFFF"/>
        </a:lt1>
        <a:dk2>
          <a:srgbClr val="EA9148"/>
        </a:dk2>
        <a:lt2>
          <a:srgbClr val="DED9CC"/>
        </a:lt2>
        <a:accent1>
          <a:srgbClr val="E878C8"/>
        </a:accent1>
        <a:accent2>
          <a:srgbClr val="7DD7E9"/>
        </a:accent2>
        <a:accent3>
          <a:srgbClr val="FFFFFF"/>
        </a:accent3>
        <a:accent4>
          <a:srgbClr val="000000"/>
        </a:accent4>
        <a:accent5>
          <a:srgbClr val="F2BEE0"/>
        </a:accent5>
        <a:accent6>
          <a:srgbClr val="71C3D3"/>
        </a:accent6>
        <a:hlink>
          <a:srgbClr val="98E8B3"/>
        </a:hlink>
        <a:folHlink>
          <a:srgbClr val="E6C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3">
        <a:dk1>
          <a:srgbClr val="000000"/>
        </a:dk1>
        <a:lt1>
          <a:srgbClr val="FFFFFF"/>
        </a:lt1>
        <a:dk2>
          <a:srgbClr val="C889CD"/>
        </a:dk2>
        <a:lt2>
          <a:srgbClr val="DED9CC"/>
        </a:lt2>
        <a:accent1>
          <a:srgbClr val="72AFD8"/>
        </a:accent1>
        <a:accent2>
          <a:srgbClr val="80CAB1"/>
        </a:accent2>
        <a:accent3>
          <a:srgbClr val="FFFFFF"/>
        </a:accent3>
        <a:accent4>
          <a:srgbClr val="000000"/>
        </a:accent4>
        <a:accent5>
          <a:srgbClr val="BCD4E9"/>
        </a:accent5>
        <a:accent6>
          <a:srgbClr val="73B7A0"/>
        </a:accent6>
        <a:hlink>
          <a:srgbClr val="E1995D"/>
        </a:hlink>
        <a:folHlink>
          <a:srgbClr val="E587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1951</Words>
  <Application>Microsoft Office PowerPoint</Application>
  <PresentationFormat>宽屏</PresentationFormat>
  <Paragraphs>403</Paragraphs>
  <Slides>29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Arial-BoldMT</vt:lpstr>
      <vt:lpstr>等线</vt:lpstr>
      <vt:lpstr>方正姚体</vt:lpstr>
      <vt:lpstr>仿宋</vt:lpstr>
      <vt:lpstr>黑体</vt:lpstr>
      <vt:lpstr>宋体</vt:lpstr>
      <vt:lpstr>Arial</vt:lpstr>
      <vt:lpstr>Bahnschrift SemiBold SemiConden</vt:lpstr>
      <vt:lpstr>Cambria Math</vt:lpstr>
      <vt:lpstr>Times New Roman</vt:lpstr>
      <vt:lpstr>Wingdings</vt:lpstr>
      <vt:lpstr>589tgp_health_light</vt:lpstr>
      <vt:lpstr>位图图像</vt:lpstr>
      <vt:lpstr>模式识别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模式识别</dc:title>
  <dc:creator>transcend cao</dc:creator>
  <cp:lastModifiedBy>博 陈</cp:lastModifiedBy>
  <cp:revision>224</cp:revision>
  <dcterms:created xsi:type="dcterms:W3CDTF">2021-04-27T01:44:47Z</dcterms:created>
  <dcterms:modified xsi:type="dcterms:W3CDTF">2024-05-25T11:36:31Z</dcterms:modified>
</cp:coreProperties>
</file>